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sldIdLst>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334" r:id="rId19"/>
    <p:sldId id="271" r:id="rId20"/>
    <p:sldId id="273" r:id="rId21"/>
    <p:sldId id="323" r:id="rId22"/>
    <p:sldId id="335" r:id="rId23"/>
    <p:sldId id="277" r:id="rId24"/>
    <p:sldId id="324" r:id="rId25"/>
    <p:sldId id="336" r:id="rId26"/>
    <p:sldId id="331" r:id="rId27"/>
    <p:sldId id="330" r:id="rId28"/>
    <p:sldId id="313" r:id="rId29"/>
    <p:sldId id="332" r:id="rId30"/>
    <p:sldId id="308" r:id="rId31"/>
    <p:sldId id="311" r:id="rId32"/>
    <p:sldId id="310" r:id="rId33"/>
    <p:sldId id="285"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6" autoAdjust="0"/>
    <p:restoredTop sz="94660"/>
  </p:normalViewPr>
  <p:slideViewPr>
    <p:cSldViewPr snapToGrid="0">
      <p:cViewPr varScale="1">
        <p:scale>
          <a:sx n="115" d="100"/>
          <a:sy n="115" d="100"/>
        </p:scale>
        <p:origin x="42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9/28/2020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a:t>
            </a:fld>
            <a:endParaRPr lang="en-US"/>
          </a:p>
        </p:txBody>
      </p:sp>
    </p:spTree>
    <p:extLst>
      <p:ext uri="{BB962C8B-B14F-4D97-AF65-F5344CB8AC3E}">
        <p14:creationId xmlns:p14="http://schemas.microsoft.com/office/powerpoint/2010/main" val="62362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slide or combine with this slide about strategy </a:t>
            </a:r>
            <a:r>
              <a:rPr lang="en-US" b="1" dirty="0" smtClean="0"/>
              <a:t>– why </a:t>
            </a:r>
            <a:r>
              <a:rPr lang="en-US" dirty="0" smtClean="0"/>
              <a:t>they question was added liked it was –</a:t>
            </a:r>
            <a:r>
              <a:rPr lang="en-US" baseline="0" dirty="0" smtClean="0"/>
              <a:t> data gap and opportunity </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3</a:t>
            </a:fld>
            <a:endParaRPr lang="en-US"/>
          </a:p>
        </p:txBody>
      </p:sp>
    </p:spTree>
    <p:extLst>
      <p:ext uri="{BB962C8B-B14F-4D97-AF65-F5344CB8AC3E}">
        <p14:creationId xmlns:p14="http://schemas.microsoft.com/office/powerpoint/2010/main" val="109790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a:t>
            </a:r>
            <a:r>
              <a:rPr lang="en-US" baseline="0" dirty="0" smtClean="0"/>
              <a:t> small?  Split into two slides? </a:t>
            </a:r>
            <a:r>
              <a:rPr lang="en-US" baseline="0" dirty="0" err="1" smtClean="0"/>
              <a:t>Javi</a:t>
            </a:r>
            <a:r>
              <a:rPr lang="en-US" baseline="0" dirty="0" smtClean="0"/>
              <a:t> has three slides – check those slides out</a:t>
            </a:r>
          </a:p>
          <a:p>
            <a:r>
              <a:rPr lang="en-US" baseline="0" dirty="0" smtClean="0"/>
              <a:t>Challenges with data collection (definitions – common inclusions that should have been excluded)</a:t>
            </a:r>
          </a:p>
          <a:p>
            <a:r>
              <a:rPr lang="en-US" baseline="0" dirty="0" smtClean="0"/>
              <a:t>Remarks box – helpful</a:t>
            </a:r>
          </a:p>
          <a:p>
            <a:r>
              <a:rPr lang="en-US" baseline="0" dirty="0" smtClean="0"/>
              <a:t>Insights from data collection</a:t>
            </a:r>
          </a:p>
          <a:p>
            <a:r>
              <a:rPr lang="en-US" baseline="0" dirty="0" smtClean="0"/>
              <a:t>What we learned</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4</a:t>
            </a:fld>
            <a:endParaRPr lang="en-US"/>
          </a:p>
        </p:txBody>
      </p:sp>
    </p:spTree>
    <p:extLst>
      <p:ext uri="{BB962C8B-B14F-4D97-AF65-F5344CB8AC3E}">
        <p14:creationId xmlns:p14="http://schemas.microsoft.com/office/powerpoint/2010/main" val="289684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slides for editing</a:t>
            </a:r>
          </a:p>
          <a:p>
            <a:r>
              <a:rPr lang="en-US" dirty="0" smtClean="0"/>
              <a:t>*instrument</a:t>
            </a:r>
            <a:r>
              <a:rPr lang="en-US" baseline="0" dirty="0" smtClean="0"/>
              <a:t> edits</a:t>
            </a:r>
          </a:p>
          <a:p>
            <a:r>
              <a:rPr lang="en-US" baseline="0" dirty="0" smtClean="0"/>
              <a:t>*Remarks box – analysts to validate data, remove things that weren’t robots, correct to zero when none was listed in remarks, identify companies that had robotics but couldn’t quantify</a:t>
            </a:r>
          </a:p>
          <a:p>
            <a:r>
              <a:rPr lang="en-US" baseline="0" dirty="0" smtClean="0"/>
              <a:t>- Other edits</a:t>
            </a:r>
          </a:p>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11</a:t>
            </a:fld>
            <a:endParaRPr lang="en-US"/>
          </a:p>
        </p:txBody>
      </p:sp>
    </p:spTree>
    <p:extLst>
      <p:ext uri="{BB962C8B-B14F-4D97-AF65-F5344CB8AC3E}">
        <p14:creationId xmlns:p14="http://schemas.microsoft.com/office/powerpoint/2010/main" val="360089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12</a:t>
            </a:fld>
            <a:endParaRPr lang="en-US"/>
          </a:p>
        </p:txBody>
      </p:sp>
    </p:spTree>
    <p:extLst>
      <p:ext uri="{BB962C8B-B14F-4D97-AF65-F5344CB8AC3E}">
        <p14:creationId xmlns:p14="http://schemas.microsoft.com/office/powerpoint/2010/main" val="34832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13</a:t>
            </a:fld>
            <a:endParaRPr lang="en-US"/>
          </a:p>
        </p:txBody>
      </p:sp>
    </p:spTree>
    <p:extLst>
      <p:ext uri="{BB962C8B-B14F-4D97-AF65-F5344CB8AC3E}">
        <p14:creationId xmlns:p14="http://schemas.microsoft.com/office/powerpoint/2010/main" val="58234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by sector</a:t>
            </a:r>
          </a:p>
          <a:p>
            <a:endParaRPr lang="en-US" dirty="0" smtClean="0"/>
          </a:p>
          <a:p>
            <a:r>
              <a:rPr lang="en-US" dirty="0" smtClean="0"/>
              <a:t>Rows</a:t>
            </a:r>
            <a:r>
              <a:rPr lang="en-US" baseline="0" dirty="0" smtClean="0"/>
              <a:t> 3 and 4 need imputation (change color)</a:t>
            </a:r>
          </a:p>
          <a:p>
            <a:endParaRPr lang="en-US" baseline="0" dirty="0" smtClean="0"/>
          </a:p>
          <a:p>
            <a:r>
              <a:rPr lang="en-US" baseline="0" dirty="0" smtClean="0"/>
              <a:t>Are respondents representative? Consider imputing by size.</a:t>
            </a:r>
          </a:p>
          <a:p>
            <a:endParaRPr lang="en-US" baseline="0" dirty="0" smtClean="0"/>
          </a:p>
          <a:p>
            <a:r>
              <a:rPr lang="en-US" baseline="0" dirty="0" smtClean="0"/>
              <a:t>                                                                     Total payroll (sampled industry):</a:t>
            </a:r>
          </a:p>
          <a:p>
            <a:r>
              <a:rPr lang="en-US" baseline="0" dirty="0" smtClean="0"/>
              <a:t>  Respondents</a:t>
            </a:r>
          </a:p>
          <a:p>
            <a:r>
              <a:rPr lang="en-US" baseline="0" dirty="0" smtClean="0"/>
              <a:t>         1,152 &gt; ‘0’        (Correction: 1,160)                                               $    486,175,277  (Correction: $501,292,106)</a:t>
            </a:r>
          </a:p>
          <a:p>
            <a:r>
              <a:rPr lang="en-US" baseline="0" dirty="0" smtClean="0"/>
              <a:t>        35,895 = ‘0’        (Correction: 35,968)                                            $ 2,901,007,821   (Correction: $2,928,075,660)</a:t>
            </a:r>
          </a:p>
          <a:p>
            <a:r>
              <a:rPr lang="en-US" baseline="0" dirty="0" smtClean="0"/>
              <a:t>           463 – not tracked/unknown (Correction: 408)                           $   227,074,486    (Correction: $223,163,457)</a:t>
            </a:r>
          </a:p>
          <a:p>
            <a:endParaRPr lang="en-US" baseline="0" dirty="0" smtClean="0"/>
          </a:p>
          <a:p>
            <a:r>
              <a:rPr lang="en-US" baseline="0" dirty="0" smtClean="0"/>
              <a:t>Total Respondents: 37,510 (Correction: 37,536)	               $ 3,614,257,584    (88.8% of total sample payroll (Correction - $3,652,531,223)  (89.8% of total payroll)</a:t>
            </a:r>
          </a:p>
          <a:p>
            <a:endParaRPr lang="en-US" baseline="0" dirty="0" smtClean="0"/>
          </a:p>
          <a:p>
            <a:endParaRPr lang="en-US" baseline="0" dirty="0" smtClean="0"/>
          </a:p>
          <a:p>
            <a:r>
              <a:rPr lang="en-US" baseline="0" dirty="0" smtClean="0"/>
              <a:t>Sample 			         $ 4,068,856,215 </a:t>
            </a:r>
          </a:p>
          <a:p>
            <a:endParaRPr lang="en-US" baseline="0" dirty="0" smtClean="0"/>
          </a:p>
          <a:p>
            <a:r>
              <a:rPr lang="en-US" baseline="0" dirty="0" err="1" smtClean="0"/>
              <a:t>Robo</a:t>
            </a:r>
            <a:r>
              <a:rPr lang="en-US" baseline="0" dirty="0" smtClean="0"/>
              <a:t> Cap – yes but not tracked – Correction : 63 (0.2% of respondents)</a:t>
            </a:r>
          </a:p>
          <a:p>
            <a:r>
              <a:rPr lang="en-US" baseline="0" dirty="0" smtClean="0"/>
              <a:t>                 - unknown – 345 (0.9 % of respondents))</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63434EAB-8A91-41E2-B4F6-F49DBB65EAA4}" type="slidenum">
              <a:rPr lang="en-US" smtClean="0"/>
              <a:t>15</a:t>
            </a:fld>
            <a:endParaRPr lang="en-US"/>
          </a:p>
        </p:txBody>
      </p:sp>
    </p:spTree>
    <p:extLst>
      <p:ext uri="{BB962C8B-B14F-4D97-AF65-F5344CB8AC3E}">
        <p14:creationId xmlns:p14="http://schemas.microsoft.com/office/powerpoint/2010/main" val="1270709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5711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mailto:Valerie.Cherry.Mastalski@census.gov" TargetMode="External"/><Relationship Id="rId2" Type="http://schemas.openxmlformats.org/officeDocument/2006/relationships/hyperlink" Target="mailto:Anne.Sigda.Russell@census.gov" TargetMode="External"/><Relationship Id="rId1" Type="http://schemas.openxmlformats.org/officeDocument/2006/relationships/slideLayout" Target="../slideLayouts/slideLayout2.xml"/><Relationship Id="rId4" Type="http://schemas.openxmlformats.org/officeDocument/2006/relationships/hyperlink" Target="mailto:Javier.Miranda@censu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14400" y="654552"/>
            <a:ext cx="10363200" cy="165023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3600" dirty="0" smtClean="0"/>
              <a:t/>
            </a:r>
            <a:br>
              <a:rPr lang="en-US" sz="3600" dirty="0" smtClean="0"/>
            </a:br>
            <a:r>
              <a:rPr lang="en-US" sz="3600" dirty="0" smtClean="0"/>
              <a:t/>
            </a:r>
            <a:br>
              <a:rPr lang="en-US" sz="3600" dirty="0" smtClean="0"/>
            </a:br>
            <a:r>
              <a:rPr lang="en-US" sz="3600" dirty="0" smtClean="0">
                <a:latin typeface="+mn-lt"/>
              </a:rPr>
              <a:t>Capital Expenditures for Robotic Equipment</a:t>
            </a:r>
            <a:r>
              <a:rPr lang="en-US" sz="3600" dirty="0"/>
              <a:t/>
            </a:r>
            <a:br>
              <a:rPr lang="en-US" sz="3600" dirty="0"/>
            </a:br>
            <a:r>
              <a:rPr lang="en-US" sz="2700" b="1" dirty="0" smtClean="0"/>
              <a:t>2018 Annual Capital Expenditures Survey (ACES) </a:t>
            </a:r>
            <a:r>
              <a:rPr lang="en-US" sz="3600" b="1" dirty="0" smtClean="0"/>
              <a:t/>
            </a:r>
            <a:br>
              <a:rPr lang="en-US" sz="3600" b="1" dirty="0" smtClean="0"/>
            </a:br>
            <a:endParaRPr lang="en-US" sz="3600" b="1" dirty="0"/>
          </a:p>
        </p:txBody>
      </p:sp>
      <p:sp>
        <p:nvSpPr>
          <p:cNvPr id="6" name="Subtitle 5"/>
          <p:cNvSpPr>
            <a:spLocks noGrp="1"/>
          </p:cNvSpPr>
          <p:nvPr>
            <p:ph type="subTitle" idx="1"/>
          </p:nvPr>
        </p:nvSpPr>
        <p:spPr>
          <a:xfrm>
            <a:off x="1227221" y="2050716"/>
            <a:ext cx="9448800" cy="2189747"/>
          </a:xfrm>
        </p:spPr>
        <p:txBody>
          <a:bodyPr>
            <a:normAutofit/>
          </a:bodyPr>
          <a:lstStyle/>
          <a:p>
            <a:endParaRPr lang="en-US" dirty="0" smtClean="0"/>
          </a:p>
          <a:p>
            <a:r>
              <a:rPr lang="en-US" dirty="0" smtClean="0"/>
              <a:t>Experimental Data Product</a:t>
            </a:r>
          </a:p>
          <a:p>
            <a:r>
              <a:rPr lang="en-US" dirty="0" smtClean="0"/>
              <a:t>September 30, 2020</a:t>
            </a:r>
          </a:p>
          <a:p>
            <a:r>
              <a:rPr lang="en-US" dirty="0" smtClean="0"/>
              <a:t>Anne Russell, Valerie </a:t>
            </a:r>
            <a:r>
              <a:rPr lang="en-US" dirty="0" err="1" smtClean="0"/>
              <a:t>Mastalski</a:t>
            </a:r>
            <a:r>
              <a:rPr lang="en-US" dirty="0" smtClean="0"/>
              <a:t>, Javier Miranda</a:t>
            </a:r>
          </a:p>
        </p:txBody>
      </p:sp>
      <p:sp>
        <p:nvSpPr>
          <p:cNvPr id="4" name="Slide Number Placeholder 3"/>
          <p:cNvSpPr>
            <a:spLocks noGrp="1"/>
          </p:cNvSpPr>
          <p:nvPr>
            <p:ph type="sldNum" sz="quarter" idx="12"/>
          </p:nvPr>
        </p:nvSpPr>
        <p:spPr/>
        <p:txBody>
          <a:bodyPr/>
          <a:lstStyle/>
          <a:p>
            <a:fld id="{E78405D5-A692-45B2-B401-7911F0A17A42}" type="slidenum">
              <a:rPr lang="en-US" smtClean="0"/>
              <a:t>1</a:t>
            </a:fld>
            <a:endParaRPr lang="en-US"/>
          </a:p>
        </p:txBody>
      </p:sp>
      <p:sp>
        <p:nvSpPr>
          <p:cNvPr id="2" name="TextBox 1"/>
          <p:cNvSpPr txBox="1"/>
          <p:nvPr/>
        </p:nvSpPr>
        <p:spPr>
          <a:xfrm>
            <a:off x="1195137" y="4375077"/>
            <a:ext cx="9745579" cy="923330"/>
          </a:xfrm>
          <a:prstGeom prst="rect">
            <a:avLst/>
          </a:prstGeom>
          <a:noFill/>
        </p:spPr>
        <p:txBody>
          <a:bodyPr wrap="square" rtlCol="0">
            <a:spAutoFit/>
          </a:bodyPr>
          <a:lstStyle/>
          <a:p>
            <a:r>
              <a:rPr lang="en-US" dirty="0"/>
              <a:t>Disclaimer: Any opinions and conclusions expressed herein are those of the authors and do not necessarily represent the views of the U.S. Census Bureau. The Census Bureau Disclosure Review Board has cleared the statistics in this paper for public </a:t>
            </a:r>
            <a:r>
              <a:rPr lang="en-US" dirty="0" smtClean="0"/>
              <a:t>dissemination. </a:t>
            </a:r>
            <a:r>
              <a:rPr lang="en-US" b="1" dirty="0"/>
              <a:t>DRB </a:t>
            </a:r>
            <a:r>
              <a:rPr lang="en-US" b="1" dirty="0" smtClean="0"/>
              <a:t>approval 09/21/20</a:t>
            </a:r>
            <a:endParaRPr lang="en-US" b="1" dirty="0">
              <a:solidFill>
                <a:srgbClr val="FF0000"/>
              </a:solidFill>
            </a:endParaRPr>
          </a:p>
        </p:txBody>
      </p:sp>
    </p:spTree>
    <p:extLst>
      <p:ext uri="{BB962C8B-B14F-4D97-AF65-F5344CB8AC3E}">
        <p14:creationId xmlns:p14="http://schemas.microsoft.com/office/powerpoint/2010/main" val="2892501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pPr algn="ctr"/>
            <a:r>
              <a:rPr lang="en-US" dirty="0" smtClean="0"/>
              <a:t>ACES Overview</a:t>
            </a:r>
            <a:endParaRPr lang="en-US" dirty="0"/>
          </a:p>
        </p:txBody>
      </p:sp>
      <p:sp>
        <p:nvSpPr>
          <p:cNvPr id="3" name="Content Placeholder 2"/>
          <p:cNvSpPr>
            <a:spLocks noGrp="1"/>
          </p:cNvSpPr>
          <p:nvPr>
            <p:ph idx="1"/>
          </p:nvPr>
        </p:nvSpPr>
        <p:spPr>
          <a:xfrm>
            <a:off x="1139869" y="1169375"/>
            <a:ext cx="9381994" cy="4655227"/>
          </a:xfrm>
        </p:spPr>
        <p:txBody>
          <a:bodyPr>
            <a:normAutofit fontScale="77500" lnSpcReduction="20000"/>
          </a:bodyPr>
          <a:lstStyle/>
          <a:p>
            <a:r>
              <a:rPr lang="en-US" sz="3600" dirty="0" smtClean="0"/>
              <a:t>Provides data on capital </a:t>
            </a:r>
            <a:r>
              <a:rPr lang="en-US" sz="3600" dirty="0"/>
              <a:t>investment in new and used </a:t>
            </a:r>
            <a:r>
              <a:rPr lang="en-US" sz="3600" dirty="0" smtClean="0"/>
              <a:t>structures and equipment </a:t>
            </a:r>
            <a:r>
              <a:rPr lang="en-US" sz="3600" dirty="0"/>
              <a:t>by private, non-farm busine</a:t>
            </a:r>
            <a:r>
              <a:rPr lang="en-US" sz="3300" dirty="0"/>
              <a:t>sses </a:t>
            </a:r>
          </a:p>
          <a:p>
            <a:r>
              <a:rPr lang="en-US" sz="3600" dirty="0" smtClean="0"/>
              <a:t>Sample </a:t>
            </a:r>
            <a:endParaRPr lang="en-US" sz="3600" dirty="0"/>
          </a:p>
          <a:p>
            <a:pPr lvl="1"/>
            <a:r>
              <a:rPr lang="en-US" sz="3200" dirty="0"/>
              <a:t>Employer businesses - 50,000 </a:t>
            </a:r>
          </a:p>
          <a:p>
            <a:pPr lvl="1"/>
            <a:r>
              <a:rPr lang="en-US" sz="3200" dirty="0"/>
              <a:t>Non-employer businesses - 20,000 </a:t>
            </a:r>
          </a:p>
          <a:p>
            <a:r>
              <a:rPr lang="en-US" sz="3600" dirty="0"/>
              <a:t>Reporting Unit</a:t>
            </a:r>
          </a:p>
          <a:p>
            <a:pPr lvl="1"/>
            <a:r>
              <a:rPr lang="en-US" sz="3200" dirty="0"/>
              <a:t>Data are collected at the company or firm </a:t>
            </a:r>
            <a:r>
              <a:rPr lang="en-US" sz="3200" dirty="0" smtClean="0"/>
              <a:t>level</a:t>
            </a:r>
            <a:endParaRPr lang="en-US" sz="3200" dirty="0"/>
          </a:p>
          <a:p>
            <a:r>
              <a:rPr lang="en-US" sz="3600" dirty="0"/>
              <a:t>Geographic Coverage</a:t>
            </a:r>
          </a:p>
          <a:p>
            <a:pPr lvl="1"/>
            <a:r>
              <a:rPr lang="en-US" sz="3200" dirty="0"/>
              <a:t>National</a:t>
            </a:r>
          </a:p>
          <a:p>
            <a:r>
              <a:rPr lang="en-US" sz="3600" dirty="0" smtClean="0"/>
              <a:t>Industry Coverage</a:t>
            </a:r>
            <a:endParaRPr lang="en-US" sz="3600" dirty="0"/>
          </a:p>
          <a:p>
            <a:pPr lvl="1"/>
            <a:r>
              <a:rPr lang="en-US" sz="3200" dirty="0" smtClean="0"/>
              <a:t>Select 3-digit </a:t>
            </a:r>
            <a:r>
              <a:rPr lang="en-US" sz="3200" dirty="0"/>
              <a:t>and </a:t>
            </a:r>
            <a:r>
              <a:rPr lang="en-US" sz="3200" dirty="0" smtClean="0"/>
              <a:t>4-digit </a:t>
            </a:r>
            <a:r>
              <a:rPr lang="en-US" sz="3200" dirty="0"/>
              <a:t>NAICS </a:t>
            </a:r>
            <a:r>
              <a:rPr lang="en-US" sz="3200" dirty="0" smtClean="0"/>
              <a:t>industries in </a:t>
            </a:r>
            <a:r>
              <a:rPr lang="en-US" sz="3200" dirty="0"/>
              <a:t>all covered NAICS </a:t>
            </a:r>
            <a:r>
              <a:rPr lang="en-US" sz="3200" dirty="0" smtClean="0"/>
              <a:t>sectors</a:t>
            </a:r>
            <a:endParaRPr lang="en-US" sz="3200" dirty="0"/>
          </a:p>
          <a:p>
            <a:endParaRPr lang="en-US" dirty="0"/>
          </a:p>
        </p:txBody>
      </p:sp>
    </p:spTree>
    <p:extLst>
      <p:ext uri="{BB962C8B-B14F-4D97-AF65-F5344CB8AC3E}">
        <p14:creationId xmlns:p14="http://schemas.microsoft.com/office/powerpoint/2010/main" val="277982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Motivation/Strategy </a:t>
            </a:r>
            <a:r>
              <a:rPr lang="en-US" sz="3600" dirty="0"/>
              <a:t>for Adding the Robotic </a:t>
            </a:r>
            <a:r>
              <a:rPr lang="en-US" sz="3600" dirty="0" smtClean="0"/>
              <a:t>Equipment Expenditures Question </a:t>
            </a:r>
            <a:r>
              <a:rPr lang="en-US" sz="3600" dirty="0"/>
              <a:t>to the ACES</a:t>
            </a:r>
          </a:p>
        </p:txBody>
      </p:sp>
      <p:sp>
        <p:nvSpPr>
          <p:cNvPr id="3" name="Content Placeholder 2"/>
          <p:cNvSpPr>
            <a:spLocks noGrp="1"/>
          </p:cNvSpPr>
          <p:nvPr>
            <p:ph idx="1"/>
          </p:nvPr>
        </p:nvSpPr>
        <p:spPr>
          <a:xfrm>
            <a:off x="838200" y="1690688"/>
            <a:ext cx="10086109" cy="4114801"/>
          </a:xfrm>
        </p:spPr>
        <p:txBody>
          <a:bodyPr>
            <a:normAutofit fontScale="92500"/>
          </a:bodyPr>
          <a:lstStyle/>
          <a:p>
            <a:pPr>
              <a:spcBef>
                <a:spcPts val="0"/>
              </a:spcBef>
            </a:pPr>
            <a:r>
              <a:rPr lang="en-US" sz="3000" dirty="0" smtClean="0"/>
              <a:t>Data Gap</a:t>
            </a:r>
          </a:p>
          <a:p>
            <a:pPr lvl="1">
              <a:spcBef>
                <a:spcPts val="0"/>
              </a:spcBef>
            </a:pPr>
            <a:r>
              <a:rPr lang="en-US" sz="3000" dirty="0" smtClean="0"/>
              <a:t>Growing interest and high demand by researchers and congress, etc. on measuring robotics as part of official government statistics</a:t>
            </a:r>
          </a:p>
          <a:p>
            <a:pPr lvl="2">
              <a:spcBef>
                <a:spcPts val="0"/>
              </a:spcBef>
            </a:pPr>
            <a:r>
              <a:rPr lang="en-US" sz="3000" dirty="0" smtClean="0"/>
              <a:t>Measures of robot adoption intensity</a:t>
            </a:r>
          </a:p>
          <a:p>
            <a:pPr lvl="2">
              <a:spcBef>
                <a:spcPts val="0"/>
              </a:spcBef>
            </a:pPr>
            <a:r>
              <a:rPr lang="en-US" sz="3000" dirty="0"/>
              <a:t>I</a:t>
            </a:r>
            <a:r>
              <a:rPr lang="en-US" sz="3000" dirty="0" smtClean="0"/>
              <a:t>mpact on employment and productivity</a:t>
            </a:r>
          </a:p>
          <a:p>
            <a:pPr marL="914400" lvl="2" indent="0">
              <a:spcBef>
                <a:spcPts val="0"/>
              </a:spcBef>
              <a:buNone/>
            </a:pPr>
            <a:endParaRPr lang="en-US" sz="2800" dirty="0" smtClean="0"/>
          </a:p>
          <a:p>
            <a:pPr>
              <a:spcBef>
                <a:spcPts val="0"/>
              </a:spcBef>
            </a:pPr>
            <a:r>
              <a:rPr lang="en-US" sz="3000" dirty="0" smtClean="0"/>
              <a:t>Strategy</a:t>
            </a:r>
          </a:p>
          <a:p>
            <a:pPr lvl="1">
              <a:spcBef>
                <a:spcPts val="0"/>
              </a:spcBef>
            </a:pPr>
            <a:r>
              <a:rPr lang="en-US" sz="3200" dirty="0" smtClean="0"/>
              <a:t>Design the question in the same format as an existing question on the survey for capitalized computer software  </a:t>
            </a:r>
          </a:p>
          <a:p>
            <a:pPr lvl="1">
              <a:spcBef>
                <a:spcPts val="0"/>
              </a:spcBef>
            </a:pPr>
            <a:endParaRPr lang="en-US" sz="2200" dirty="0" smtClean="0"/>
          </a:p>
          <a:p>
            <a:endParaRPr lang="en-US" dirty="0"/>
          </a:p>
        </p:txBody>
      </p:sp>
    </p:spTree>
    <p:extLst>
      <p:ext uri="{BB962C8B-B14F-4D97-AF65-F5344CB8AC3E}">
        <p14:creationId xmlns:p14="http://schemas.microsoft.com/office/powerpoint/2010/main" val="2668659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Robotics 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3"/>
          <a:stretch>
            <a:fillRect/>
          </a:stretch>
        </p:blipFill>
        <p:spPr>
          <a:xfrm>
            <a:off x="1734096" y="838201"/>
            <a:ext cx="8723809" cy="5074726"/>
          </a:xfrm>
          <a:prstGeom prst="rect">
            <a:avLst/>
          </a:prstGeom>
        </p:spPr>
      </p:pic>
    </p:spTree>
    <p:extLst>
      <p:ext uri="{BB962C8B-B14F-4D97-AF65-F5344CB8AC3E}">
        <p14:creationId xmlns:p14="http://schemas.microsoft.com/office/powerpoint/2010/main" val="1565543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4" name="Rectangle 3"/>
          <p:cNvSpPr/>
          <p:nvPr/>
        </p:nvSpPr>
        <p:spPr>
          <a:xfrm>
            <a:off x="1734096" y="838200"/>
            <a:ext cx="8248105" cy="5487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553200" y="1219200"/>
            <a:ext cx="3124200"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2324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34096" y="1402017"/>
            <a:ext cx="4057105" cy="19507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78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5791200" y="1371600"/>
            <a:ext cx="41148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438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66333" y="3366772"/>
            <a:ext cx="5777467" cy="6718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555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10650" y="4038600"/>
            <a:ext cx="8747255"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768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57542" y="4724401"/>
            <a:ext cx="5481459" cy="1188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893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44" y="274637"/>
            <a:ext cx="9066755" cy="877757"/>
          </a:xfrm>
        </p:spPr>
        <p:txBody>
          <a:bodyPr>
            <a:noAutofit/>
          </a:bodyPr>
          <a:lstStyle/>
          <a:p>
            <a:pPr algn="ctr"/>
            <a:r>
              <a:rPr lang="en-US" sz="3600" dirty="0" smtClean="0"/>
              <a:t>Robotic Equipment Expenditures Editing - Online Reporting Instrument</a:t>
            </a:r>
            <a:endParaRPr lang="en-US" sz="3600" dirty="0"/>
          </a:p>
        </p:txBody>
      </p:sp>
      <p:sp>
        <p:nvSpPr>
          <p:cNvPr id="3" name="Content Placeholder 2"/>
          <p:cNvSpPr>
            <a:spLocks noGrp="1"/>
          </p:cNvSpPr>
          <p:nvPr>
            <p:ph idx="1"/>
          </p:nvPr>
        </p:nvSpPr>
        <p:spPr>
          <a:xfrm>
            <a:off x="990600" y="1503123"/>
            <a:ext cx="9829800" cy="4135678"/>
          </a:xfrm>
        </p:spPr>
        <p:txBody>
          <a:bodyPr>
            <a:noAutofit/>
          </a:bodyPr>
          <a:lstStyle/>
          <a:p>
            <a:pPr marL="0" indent="0">
              <a:buNone/>
            </a:pPr>
            <a:r>
              <a:rPr lang="en-US" sz="2600" dirty="0" smtClean="0"/>
              <a:t>Internal </a:t>
            </a:r>
            <a:r>
              <a:rPr lang="en-US" sz="2600" b="1" dirty="0" smtClean="0"/>
              <a:t>Soft Edits </a:t>
            </a:r>
            <a:r>
              <a:rPr lang="en-US" sz="2600" dirty="0" smtClean="0"/>
              <a:t>trigger warning </a:t>
            </a:r>
            <a:r>
              <a:rPr lang="en-US" sz="2600" dirty="0"/>
              <a:t>m</a:t>
            </a:r>
            <a:r>
              <a:rPr lang="en-US" sz="2600" dirty="0" smtClean="0"/>
              <a:t>essages: </a:t>
            </a:r>
            <a:endParaRPr lang="en-US" sz="2600" dirty="0"/>
          </a:p>
          <a:p>
            <a:pPr lvl="1"/>
            <a:r>
              <a:rPr lang="en-US" sz="2600" dirty="0"/>
              <a:t>I</a:t>
            </a:r>
            <a:r>
              <a:rPr lang="en-US" sz="2600" dirty="0" smtClean="0"/>
              <a:t>f </a:t>
            </a:r>
            <a:r>
              <a:rPr lang="en-US" sz="2600" dirty="0"/>
              <a:t>both the $ value and the Remarks box were blank</a:t>
            </a:r>
            <a:r>
              <a:rPr lang="en-US" sz="2600" dirty="0" smtClean="0"/>
              <a:t>.</a:t>
            </a:r>
          </a:p>
          <a:p>
            <a:pPr lvl="2"/>
            <a:r>
              <a:rPr lang="en-US" sz="2400" dirty="0" smtClean="0"/>
              <a:t>“</a:t>
            </a:r>
            <a:r>
              <a:rPr lang="en-US" sz="2400" dirty="0"/>
              <a:t>Please provide a $ value [If “None”, enter “0”] or provide an explanation in the Remarks box if no $ value can be provided.” </a:t>
            </a:r>
            <a:endParaRPr lang="en-US" sz="2400" dirty="0" smtClean="0"/>
          </a:p>
          <a:p>
            <a:pPr lvl="2"/>
            <a:endParaRPr lang="en-US" sz="2000" dirty="0"/>
          </a:p>
          <a:p>
            <a:pPr lvl="1"/>
            <a:r>
              <a:rPr lang="en-US" sz="2600" dirty="0" smtClean="0"/>
              <a:t>If </a:t>
            </a:r>
            <a:r>
              <a:rPr lang="en-US" sz="2600" dirty="0"/>
              <a:t>the </a:t>
            </a:r>
            <a:r>
              <a:rPr lang="en-US" sz="2600" dirty="0" smtClean="0"/>
              <a:t>$ </a:t>
            </a:r>
            <a:r>
              <a:rPr lang="en-US" sz="2600" dirty="0"/>
              <a:t>value reported for robotic equipment exceeded the company’s total investment in equipment for 2018 reported in an earlier item</a:t>
            </a:r>
            <a:r>
              <a:rPr lang="en-US" sz="2600" dirty="0" smtClean="0"/>
              <a:t>.</a:t>
            </a:r>
          </a:p>
          <a:p>
            <a:pPr lvl="2"/>
            <a:r>
              <a:rPr lang="en-US" sz="2000" dirty="0" smtClean="0"/>
              <a:t> </a:t>
            </a:r>
            <a:r>
              <a:rPr lang="en-US" sz="2400" dirty="0"/>
              <a:t>“Total robotic equipment should not exceed the total equipment, $X, you previously entered.”</a:t>
            </a:r>
          </a:p>
        </p:txBody>
      </p:sp>
    </p:spTree>
    <p:extLst>
      <p:ext uri="{BB962C8B-B14F-4D97-AF65-F5344CB8AC3E}">
        <p14:creationId xmlns:p14="http://schemas.microsoft.com/office/powerpoint/2010/main" val="3963594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5573"/>
            <a:ext cx="10972800" cy="889347"/>
          </a:xfrm>
        </p:spPr>
        <p:txBody>
          <a:bodyPr>
            <a:normAutofit fontScale="90000"/>
          </a:bodyPr>
          <a:lstStyle/>
          <a:p>
            <a:pPr algn="ctr"/>
            <a:r>
              <a:rPr lang="en-US" dirty="0" smtClean="0"/>
              <a:t>Analyst Review </a:t>
            </a:r>
            <a:r>
              <a:rPr lang="en-US" dirty="0"/>
              <a:t>of Reported </a:t>
            </a:r>
            <a:r>
              <a:rPr lang="en-US" dirty="0" smtClean="0"/>
              <a:t>Robotic Equipment Expenditures Data</a:t>
            </a:r>
            <a:endParaRPr lang="en-US" dirty="0"/>
          </a:p>
        </p:txBody>
      </p:sp>
      <p:sp>
        <p:nvSpPr>
          <p:cNvPr id="3" name="Content Placeholder 2"/>
          <p:cNvSpPr>
            <a:spLocks noGrp="1"/>
          </p:cNvSpPr>
          <p:nvPr>
            <p:ph idx="1"/>
          </p:nvPr>
        </p:nvSpPr>
        <p:spPr>
          <a:xfrm>
            <a:off x="609600" y="1315233"/>
            <a:ext cx="10972800" cy="4609578"/>
          </a:xfrm>
        </p:spPr>
        <p:txBody>
          <a:bodyPr>
            <a:normAutofit fontScale="85000" lnSpcReduction="20000"/>
          </a:bodyPr>
          <a:lstStyle/>
          <a:p>
            <a:pPr marL="457200" lvl="1" indent="0">
              <a:buNone/>
            </a:pPr>
            <a:endParaRPr lang="en-US" sz="1700" dirty="0" smtClean="0"/>
          </a:p>
          <a:p>
            <a:pPr marL="57150" indent="0">
              <a:buNone/>
            </a:pPr>
            <a:r>
              <a:rPr lang="en-US" sz="3700" dirty="0" smtClean="0"/>
              <a:t>Multiple </a:t>
            </a:r>
            <a:r>
              <a:rPr lang="en-US" sz="3700" dirty="0"/>
              <a:t>listings were created and made available to the staff to assist them in their review </a:t>
            </a:r>
          </a:p>
          <a:p>
            <a:pPr lvl="1"/>
            <a:r>
              <a:rPr lang="en-US" sz="3700" dirty="0"/>
              <a:t>By sampled industry – company’s reported and weighted data and percent of industry total</a:t>
            </a:r>
          </a:p>
          <a:p>
            <a:pPr lvl="1"/>
            <a:r>
              <a:rPr lang="en-US" sz="3700" dirty="0"/>
              <a:t>Aggregate total  - descending order of weighted data, sampled industry and percent of </a:t>
            </a:r>
            <a:r>
              <a:rPr lang="en-US" sz="3700" dirty="0" smtClean="0"/>
              <a:t>total</a:t>
            </a:r>
          </a:p>
          <a:p>
            <a:pPr lvl="1"/>
            <a:r>
              <a:rPr lang="en-US" sz="3700" dirty="0"/>
              <a:t>Dollar value &gt; ‘0’ </a:t>
            </a:r>
            <a:r>
              <a:rPr lang="en-US" sz="3700" dirty="0" smtClean="0"/>
              <a:t>with Remarks </a:t>
            </a:r>
            <a:endParaRPr lang="en-US" sz="3700" dirty="0"/>
          </a:p>
          <a:p>
            <a:pPr lvl="1"/>
            <a:r>
              <a:rPr lang="en-US" sz="3700" dirty="0"/>
              <a:t>Dollar value &gt; ‘0’ but Remarks box blank</a:t>
            </a:r>
          </a:p>
          <a:p>
            <a:pPr lvl="1"/>
            <a:r>
              <a:rPr lang="en-US" sz="3700" dirty="0"/>
              <a:t>Dollar value = ‘0’ and Remarks box not blank</a:t>
            </a:r>
          </a:p>
          <a:p>
            <a:pPr lvl="1"/>
            <a:r>
              <a:rPr lang="en-US" sz="3700" dirty="0"/>
              <a:t>Dollar value missing and Remarks box not blank</a:t>
            </a:r>
          </a:p>
          <a:p>
            <a:pPr lvl="1"/>
            <a:r>
              <a:rPr lang="en-US" sz="3700" dirty="0"/>
              <a:t>Dollar value missing and Remarks box blank</a:t>
            </a:r>
          </a:p>
          <a:p>
            <a:pPr marL="457200" lvl="1" indent="0">
              <a:buNone/>
            </a:pPr>
            <a:endParaRPr lang="en-US" sz="3700" dirty="0"/>
          </a:p>
          <a:p>
            <a:pPr marL="457200" lvl="1" indent="0">
              <a:buNone/>
            </a:pPr>
            <a:endParaRPr lang="en-US" sz="3700" dirty="0"/>
          </a:p>
          <a:p>
            <a:pPr lvl="1"/>
            <a:endParaRPr lang="en-US" sz="1700" dirty="0"/>
          </a:p>
        </p:txBody>
      </p:sp>
      <p:sp>
        <p:nvSpPr>
          <p:cNvPr id="4" name="Slide Number Placeholder 3"/>
          <p:cNvSpPr>
            <a:spLocks noGrp="1"/>
          </p:cNvSpPr>
          <p:nvPr>
            <p:ph type="sldNum" sz="quarter" idx="12"/>
          </p:nvPr>
        </p:nvSpPr>
        <p:spPr/>
        <p:txBody>
          <a:bodyPr/>
          <a:lstStyle/>
          <a:p>
            <a:fld id="{E78405D5-A692-45B2-B401-7911F0A17A42}" type="slidenum">
              <a:rPr lang="en-US" smtClean="0"/>
              <a:t>12</a:t>
            </a:fld>
            <a:endParaRPr lang="en-US" dirty="0"/>
          </a:p>
        </p:txBody>
      </p:sp>
    </p:spTree>
    <p:extLst>
      <p:ext uri="{BB962C8B-B14F-4D97-AF65-F5344CB8AC3E}">
        <p14:creationId xmlns:p14="http://schemas.microsoft.com/office/powerpoint/2010/main" val="4104117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Analyst Edits of Reported Data</a:t>
            </a:r>
            <a:endParaRPr lang="en-US" dirty="0"/>
          </a:p>
        </p:txBody>
      </p:sp>
      <p:sp>
        <p:nvSpPr>
          <p:cNvPr id="3" name="Content Placeholder 2"/>
          <p:cNvSpPr>
            <a:spLocks noGrp="1"/>
          </p:cNvSpPr>
          <p:nvPr>
            <p:ph idx="1"/>
          </p:nvPr>
        </p:nvSpPr>
        <p:spPr>
          <a:xfrm>
            <a:off x="838200" y="1690688"/>
            <a:ext cx="10515600" cy="4486275"/>
          </a:xfrm>
        </p:spPr>
        <p:txBody>
          <a:bodyPr>
            <a:normAutofit/>
          </a:bodyPr>
          <a:lstStyle/>
          <a:p>
            <a:r>
              <a:rPr lang="en-US" dirty="0" smtClean="0"/>
              <a:t>Reconciled Remarks box with reported data</a:t>
            </a:r>
          </a:p>
          <a:p>
            <a:pPr lvl="1"/>
            <a:r>
              <a:rPr lang="en-US" dirty="0" smtClean="0"/>
              <a:t>Adjust for out of scope equipment.  Ex., kiosks </a:t>
            </a:r>
          </a:p>
          <a:p>
            <a:pPr lvl="1"/>
            <a:r>
              <a:rPr lang="en-US" dirty="0" smtClean="0"/>
              <a:t>Remarks indicate “no robots” but robot equipment expenditures is blank</a:t>
            </a:r>
          </a:p>
          <a:p>
            <a:r>
              <a:rPr lang="en-US" dirty="0" smtClean="0"/>
              <a:t>Reconcile Robotic expenditures with other data items – Total capital expenditures and equipment capital expenditures</a:t>
            </a:r>
          </a:p>
          <a:p>
            <a:r>
              <a:rPr lang="en-US" dirty="0" smtClean="0"/>
              <a:t>Respondent follow-up</a:t>
            </a:r>
          </a:p>
          <a:p>
            <a:pPr lvl="1"/>
            <a:r>
              <a:rPr lang="en-US" dirty="0" smtClean="0"/>
              <a:t>Request an estimate if remarks indicate robots but left </a:t>
            </a:r>
            <a:r>
              <a:rPr lang="en-US" dirty="0"/>
              <a:t>r</a:t>
            </a:r>
            <a:r>
              <a:rPr lang="en-US" dirty="0" smtClean="0"/>
              <a:t>obot equipment expenditures blank</a:t>
            </a:r>
          </a:p>
          <a:p>
            <a:pPr lvl="1"/>
            <a:r>
              <a:rPr lang="en-US" dirty="0" smtClean="0"/>
              <a:t>Validate/clarify type of robotic equipment</a:t>
            </a:r>
          </a:p>
        </p:txBody>
      </p:sp>
      <p:sp>
        <p:nvSpPr>
          <p:cNvPr id="4" name="Slide Number Placeholder 3"/>
          <p:cNvSpPr>
            <a:spLocks noGrp="1"/>
          </p:cNvSpPr>
          <p:nvPr>
            <p:ph type="sldNum" sz="quarter" idx="12"/>
          </p:nvPr>
        </p:nvSpPr>
        <p:spPr/>
        <p:txBody>
          <a:bodyPr/>
          <a:lstStyle/>
          <a:p>
            <a:fld id="{E78405D5-A692-45B2-B401-7911F0A17A42}" type="slidenum">
              <a:rPr lang="en-US" smtClean="0"/>
              <a:t>13</a:t>
            </a:fld>
            <a:endParaRPr lang="en-US"/>
          </a:p>
        </p:txBody>
      </p:sp>
    </p:spTree>
    <p:extLst>
      <p:ext uri="{BB962C8B-B14F-4D97-AF65-F5344CB8AC3E}">
        <p14:creationId xmlns:p14="http://schemas.microsoft.com/office/powerpoint/2010/main" val="1765167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2018 ACES Response Rates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47068953"/>
              </p:ext>
            </p:extLst>
          </p:nvPr>
        </p:nvGraphicFramePr>
        <p:xfrm>
          <a:off x="3095896" y="1690688"/>
          <a:ext cx="5747658" cy="3024624"/>
        </p:xfrm>
        <a:graphic>
          <a:graphicData uri="http://schemas.openxmlformats.org/drawingml/2006/table">
            <a:tbl>
              <a:tblPr firstRow="1" bandRow="1">
                <a:tableStyleId>{5C22544A-7EE6-4342-B048-85BDC9FD1C3A}</a:tableStyleId>
              </a:tblPr>
              <a:tblGrid>
                <a:gridCol w="2873829">
                  <a:extLst>
                    <a:ext uri="{9D8B030D-6E8A-4147-A177-3AD203B41FA5}">
                      <a16:colId xmlns:a16="http://schemas.microsoft.com/office/drawing/2014/main" val="1775241822"/>
                    </a:ext>
                  </a:extLst>
                </a:gridCol>
                <a:gridCol w="2873829">
                  <a:extLst>
                    <a:ext uri="{9D8B030D-6E8A-4147-A177-3AD203B41FA5}">
                      <a16:colId xmlns:a16="http://schemas.microsoft.com/office/drawing/2014/main" val="580691535"/>
                    </a:ext>
                  </a:extLst>
                </a:gridCol>
              </a:tblGrid>
              <a:tr h="581488">
                <a:tc>
                  <a:txBody>
                    <a:bodyPr/>
                    <a:lstStyle/>
                    <a:p>
                      <a:pPr algn="l"/>
                      <a:endParaRPr lang="en-US" dirty="0"/>
                    </a:p>
                  </a:txBody>
                  <a:tcPr/>
                </a:tc>
                <a:tc>
                  <a:txBody>
                    <a:bodyPr/>
                    <a:lstStyle/>
                    <a:p>
                      <a:pPr algn="ctr"/>
                      <a:r>
                        <a:rPr lang="en-US" dirty="0" smtClean="0"/>
                        <a:t>Percent</a:t>
                      </a:r>
                      <a:endParaRPr lang="en-US" dirty="0"/>
                    </a:p>
                  </a:txBody>
                  <a:tcPr/>
                </a:tc>
                <a:extLst>
                  <a:ext uri="{0D108BD9-81ED-4DB2-BD59-A6C34878D82A}">
                    <a16:rowId xmlns:a16="http://schemas.microsoft.com/office/drawing/2014/main" val="1917513983"/>
                  </a:ext>
                </a:extLst>
              </a:tr>
              <a:tr h="581488">
                <a:tc>
                  <a:txBody>
                    <a:bodyPr/>
                    <a:lstStyle/>
                    <a:p>
                      <a:pPr algn="l"/>
                      <a:r>
                        <a:rPr lang="en-US" dirty="0" smtClean="0"/>
                        <a:t>Unit Response Rate (URR)</a:t>
                      </a:r>
                      <a:endParaRPr lang="en-US" dirty="0"/>
                    </a:p>
                  </a:txBody>
                  <a:tcPr/>
                </a:tc>
                <a:tc>
                  <a:txBody>
                    <a:bodyPr/>
                    <a:lstStyle/>
                    <a:p>
                      <a:pPr algn="ctr"/>
                      <a:r>
                        <a:rPr lang="en-US" dirty="0" smtClean="0"/>
                        <a:t>78.0</a:t>
                      </a:r>
                      <a:endParaRPr lang="en-US" dirty="0"/>
                    </a:p>
                  </a:txBody>
                  <a:tcPr/>
                </a:tc>
                <a:extLst>
                  <a:ext uri="{0D108BD9-81ED-4DB2-BD59-A6C34878D82A}">
                    <a16:rowId xmlns:a16="http://schemas.microsoft.com/office/drawing/2014/main" val="2546725846"/>
                  </a:ext>
                </a:extLst>
              </a:tr>
              <a:tr h="581488">
                <a:tc>
                  <a:txBody>
                    <a:bodyPr/>
                    <a:lstStyle/>
                    <a:p>
                      <a:pPr algn="l"/>
                      <a:r>
                        <a:rPr lang="en-US" dirty="0" smtClean="0"/>
                        <a:t>Total Quantity Response Rate (TQRR)</a:t>
                      </a:r>
                      <a:endParaRPr lang="en-US" dirty="0"/>
                    </a:p>
                  </a:txBody>
                  <a:tcPr/>
                </a:tc>
                <a:tc>
                  <a:txBody>
                    <a:bodyPr/>
                    <a:lstStyle/>
                    <a:p>
                      <a:pPr algn="ctr"/>
                      <a:endParaRPr lang="en-US" dirty="0"/>
                    </a:p>
                  </a:txBody>
                  <a:tcPr/>
                </a:tc>
                <a:extLst>
                  <a:ext uri="{0D108BD9-81ED-4DB2-BD59-A6C34878D82A}">
                    <a16:rowId xmlns:a16="http://schemas.microsoft.com/office/drawing/2014/main" val="3329547203"/>
                  </a:ext>
                </a:extLst>
              </a:tr>
              <a:tr h="581488">
                <a:tc>
                  <a:txBody>
                    <a:bodyPr/>
                    <a:lstStyle/>
                    <a:p>
                      <a:pPr algn="l"/>
                      <a:r>
                        <a:rPr lang="en-US" dirty="0" smtClean="0"/>
                        <a:t>     Capital Expenditures</a:t>
                      </a:r>
                      <a:endParaRPr lang="en-US" dirty="0"/>
                    </a:p>
                  </a:txBody>
                  <a:tcPr/>
                </a:tc>
                <a:tc>
                  <a:txBody>
                    <a:bodyPr/>
                    <a:lstStyle/>
                    <a:p>
                      <a:pPr algn="ctr"/>
                      <a:r>
                        <a:rPr lang="en-US" dirty="0" smtClean="0"/>
                        <a:t>91.0</a:t>
                      </a:r>
                      <a:endParaRPr lang="en-US" dirty="0"/>
                    </a:p>
                  </a:txBody>
                  <a:tcPr/>
                </a:tc>
                <a:extLst>
                  <a:ext uri="{0D108BD9-81ED-4DB2-BD59-A6C34878D82A}">
                    <a16:rowId xmlns:a16="http://schemas.microsoft.com/office/drawing/2014/main" val="2014526579"/>
                  </a:ext>
                </a:extLst>
              </a:tr>
              <a:tr h="581488">
                <a:tc>
                  <a:txBody>
                    <a:bodyPr/>
                    <a:lstStyle/>
                    <a:p>
                      <a:pPr algn="l"/>
                      <a:r>
                        <a:rPr lang="en-US" dirty="0" smtClean="0"/>
                        <a:t>     Robotic Equipment Expenditures</a:t>
                      </a:r>
                      <a:endParaRPr lang="en-US" dirty="0"/>
                    </a:p>
                  </a:txBody>
                  <a:tcPr/>
                </a:tc>
                <a:tc>
                  <a:txBody>
                    <a:bodyPr/>
                    <a:lstStyle/>
                    <a:p>
                      <a:pPr algn="ctr"/>
                      <a:r>
                        <a:rPr lang="en-US" dirty="0" smtClean="0"/>
                        <a:t>90.1</a:t>
                      </a:r>
                      <a:endParaRPr lang="en-US" dirty="0"/>
                    </a:p>
                  </a:txBody>
                  <a:tcPr/>
                </a:tc>
                <a:extLst>
                  <a:ext uri="{0D108BD9-81ED-4DB2-BD59-A6C34878D82A}">
                    <a16:rowId xmlns:a16="http://schemas.microsoft.com/office/drawing/2014/main" val="4258084921"/>
                  </a:ext>
                </a:extLst>
              </a:tr>
            </a:tbl>
          </a:graphicData>
        </a:graphic>
      </p:graphicFrame>
      <p:sp>
        <p:nvSpPr>
          <p:cNvPr id="4" name="Slide Number Placeholder 3"/>
          <p:cNvSpPr>
            <a:spLocks noGrp="1"/>
          </p:cNvSpPr>
          <p:nvPr>
            <p:ph type="sldNum" sz="quarter" idx="12"/>
          </p:nvPr>
        </p:nvSpPr>
        <p:spPr/>
        <p:txBody>
          <a:bodyPr/>
          <a:lstStyle/>
          <a:p>
            <a:fld id="{FC63ECC8-719A-498E-B101-491B6A35558E}" type="slidenum">
              <a:rPr lang="en-US" smtClean="0"/>
              <a:t>14</a:t>
            </a:fld>
            <a:endParaRPr lang="en-US"/>
          </a:p>
        </p:txBody>
      </p:sp>
    </p:spTree>
    <p:extLst>
      <p:ext uri="{BB962C8B-B14F-4D97-AF65-F5344CB8AC3E}">
        <p14:creationId xmlns:p14="http://schemas.microsoft.com/office/powerpoint/2010/main" val="2743349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Robotics Responses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98965704"/>
              </p:ext>
            </p:extLst>
          </p:nvPr>
        </p:nvGraphicFramePr>
        <p:xfrm>
          <a:off x="2492681" y="1417638"/>
          <a:ext cx="7528142" cy="4127864"/>
        </p:xfrm>
        <a:graphic>
          <a:graphicData uri="http://schemas.openxmlformats.org/drawingml/2006/table">
            <a:tbl>
              <a:tblPr firstRow="1" bandRow="1">
                <a:tableStyleId>{5C22544A-7EE6-4342-B048-85BDC9FD1C3A}</a:tableStyleId>
              </a:tblPr>
              <a:tblGrid>
                <a:gridCol w="4020711">
                  <a:extLst>
                    <a:ext uri="{9D8B030D-6E8A-4147-A177-3AD203B41FA5}">
                      <a16:colId xmlns:a16="http://schemas.microsoft.com/office/drawing/2014/main" val="2948802761"/>
                    </a:ext>
                  </a:extLst>
                </a:gridCol>
                <a:gridCol w="3507431">
                  <a:extLst>
                    <a:ext uri="{9D8B030D-6E8A-4147-A177-3AD203B41FA5}">
                      <a16:colId xmlns:a16="http://schemas.microsoft.com/office/drawing/2014/main" val="811985373"/>
                    </a:ext>
                  </a:extLst>
                </a:gridCol>
              </a:tblGrid>
              <a:tr h="559526">
                <a:tc>
                  <a:txBody>
                    <a:bodyPr/>
                    <a:lstStyle/>
                    <a:p>
                      <a:endParaRPr lang="en-US" sz="2800" dirty="0"/>
                    </a:p>
                  </a:txBody>
                  <a:tcPr/>
                </a:tc>
                <a:tc>
                  <a:txBody>
                    <a:bodyPr/>
                    <a:lstStyle/>
                    <a:p>
                      <a:r>
                        <a:rPr lang="en-US" sz="2800" dirty="0" smtClean="0"/>
                        <a:t>Percent of Responses</a:t>
                      </a:r>
                      <a:endParaRPr lang="en-US" sz="2800" dirty="0"/>
                    </a:p>
                  </a:txBody>
                  <a:tcPr/>
                </a:tc>
                <a:extLst>
                  <a:ext uri="{0D108BD9-81ED-4DB2-BD59-A6C34878D82A}">
                    <a16:rowId xmlns:a16="http://schemas.microsoft.com/office/drawing/2014/main" val="2258435473"/>
                  </a:ext>
                </a:extLst>
              </a:tr>
              <a:tr h="559526">
                <a:tc>
                  <a:txBody>
                    <a:bodyPr/>
                    <a:lstStyle/>
                    <a:p>
                      <a:r>
                        <a:rPr lang="en-US" sz="2800" dirty="0" smtClean="0"/>
                        <a:t>Robotics Capex &gt;0</a:t>
                      </a:r>
                      <a:endParaRPr lang="en-US" sz="2800" dirty="0"/>
                    </a:p>
                  </a:txBody>
                  <a:tcPr/>
                </a:tc>
                <a:tc>
                  <a:txBody>
                    <a:bodyPr/>
                    <a:lstStyle/>
                    <a:p>
                      <a:pPr algn="r"/>
                      <a:r>
                        <a:rPr lang="en-US" sz="2800" dirty="0" smtClean="0"/>
                        <a:t>3.1</a:t>
                      </a:r>
                      <a:endParaRPr lang="en-US" sz="2800" dirty="0"/>
                    </a:p>
                  </a:txBody>
                  <a:tcPr/>
                </a:tc>
                <a:extLst>
                  <a:ext uri="{0D108BD9-81ED-4DB2-BD59-A6C34878D82A}">
                    <a16:rowId xmlns:a16="http://schemas.microsoft.com/office/drawing/2014/main" val="1536709645"/>
                  </a:ext>
                </a:extLst>
              </a:tr>
              <a:tr h="559526">
                <a:tc>
                  <a:txBody>
                    <a:bodyPr/>
                    <a:lstStyle/>
                    <a:p>
                      <a:r>
                        <a:rPr lang="en-US" sz="2800" dirty="0" smtClean="0"/>
                        <a:t>Robotics Capex = 0</a:t>
                      </a:r>
                      <a:endParaRPr lang="en-US" sz="2800" dirty="0"/>
                    </a:p>
                  </a:txBody>
                  <a:tcPr/>
                </a:tc>
                <a:tc>
                  <a:txBody>
                    <a:bodyPr/>
                    <a:lstStyle/>
                    <a:p>
                      <a:pPr algn="r"/>
                      <a:r>
                        <a:rPr lang="en-US" sz="2800" dirty="0" smtClean="0"/>
                        <a:t>95.8</a:t>
                      </a:r>
                      <a:endParaRPr lang="en-US" sz="2800" dirty="0"/>
                    </a:p>
                  </a:txBody>
                  <a:tcPr/>
                </a:tc>
                <a:extLst>
                  <a:ext uri="{0D108BD9-81ED-4DB2-BD59-A6C34878D82A}">
                    <a16:rowId xmlns:a16="http://schemas.microsoft.com/office/drawing/2014/main" val="2196847368"/>
                  </a:ext>
                </a:extLst>
              </a:tr>
              <a:tr h="559526">
                <a:tc>
                  <a:txBody>
                    <a:bodyPr/>
                    <a:lstStyle/>
                    <a:p>
                      <a:r>
                        <a:rPr lang="en-US" sz="2800" dirty="0" smtClean="0"/>
                        <a:t>Robotics</a:t>
                      </a:r>
                      <a:r>
                        <a:rPr lang="en-US" sz="2800" baseline="0" dirty="0" smtClean="0"/>
                        <a:t> Capex – yes, not tracked</a:t>
                      </a:r>
                      <a:endParaRPr lang="en-US" sz="2800" dirty="0"/>
                    </a:p>
                  </a:txBody>
                  <a:tcPr/>
                </a:tc>
                <a:tc>
                  <a:txBody>
                    <a:bodyPr/>
                    <a:lstStyle/>
                    <a:p>
                      <a:pPr algn="r"/>
                      <a:endParaRPr lang="en-US" sz="2800" dirty="0" smtClean="0"/>
                    </a:p>
                    <a:p>
                      <a:pPr algn="r"/>
                      <a:r>
                        <a:rPr lang="en-US" sz="2800" dirty="0" smtClean="0"/>
                        <a:t>0.2</a:t>
                      </a:r>
                    </a:p>
                  </a:txBody>
                  <a:tcPr/>
                </a:tc>
                <a:extLst>
                  <a:ext uri="{0D108BD9-81ED-4DB2-BD59-A6C34878D82A}">
                    <a16:rowId xmlns:a16="http://schemas.microsoft.com/office/drawing/2014/main" val="633190439"/>
                  </a:ext>
                </a:extLst>
              </a:tr>
              <a:tr h="559526">
                <a:tc>
                  <a:txBody>
                    <a:bodyPr/>
                    <a:lstStyle/>
                    <a:p>
                      <a:r>
                        <a:rPr lang="en-US" sz="2800" dirty="0" smtClean="0"/>
                        <a:t>Robotics Capex – unknown</a:t>
                      </a:r>
                      <a:endParaRPr lang="en-US" sz="2800" dirty="0"/>
                    </a:p>
                  </a:txBody>
                  <a:tcPr/>
                </a:tc>
                <a:tc>
                  <a:txBody>
                    <a:bodyPr/>
                    <a:lstStyle/>
                    <a:p>
                      <a:pPr algn="r"/>
                      <a:r>
                        <a:rPr lang="en-US" sz="2800" dirty="0" smtClean="0"/>
                        <a:t>0.9</a:t>
                      </a:r>
                      <a:endParaRPr lang="en-US" sz="2800" dirty="0"/>
                    </a:p>
                  </a:txBody>
                  <a:tcPr/>
                </a:tc>
                <a:extLst>
                  <a:ext uri="{0D108BD9-81ED-4DB2-BD59-A6C34878D82A}">
                    <a16:rowId xmlns:a16="http://schemas.microsoft.com/office/drawing/2014/main" val="1052483096"/>
                  </a:ext>
                </a:extLst>
              </a:tr>
              <a:tr h="559526">
                <a:tc>
                  <a:txBody>
                    <a:bodyPr/>
                    <a:lstStyle/>
                    <a:p>
                      <a:r>
                        <a:rPr lang="en-US" sz="2800" dirty="0" smtClean="0"/>
                        <a:t>Total Respondents</a:t>
                      </a:r>
                      <a:endParaRPr lang="en-US" sz="2800" dirty="0"/>
                    </a:p>
                  </a:txBody>
                  <a:tcPr/>
                </a:tc>
                <a:tc>
                  <a:txBody>
                    <a:bodyPr/>
                    <a:lstStyle/>
                    <a:p>
                      <a:pPr algn="r"/>
                      <a:r>
                        <a:rPr lang="en-US" sz="2800" dirty="0" smtClean="0"/>
                        <a:t>100.0</a:t>
                      </a:r>
                      <a:endParaRPr lang="en-US" sz="2800" dirty="0"/>
                    </a:p>
                  </a:txBody>
                  <a:tcPr/>
                </a:tc>
                <a:extLst>
                  <a:ext uri="{0D108BD9-81ED-4DB2-BD59-A6C34878D82A}">
                    <a16:rowId xmlns:a16="http://schemas.microsoft.com/office/drawing/2014/main" val="1436909294"/>
                  </a:ext>
                </a:extLst>
              </a:tr>
            </a:tbl>
          </a:graphicData>
        </a:graphic>
      </p:graphicFrame>
      <p:sp>
        <p:nvSpPr>
          <p:cNvPr id="4" name="Slide Number Placeholder 3"/>
          <p:cNvSpPr>
            <a:spLocks noGrp="1"/>
          </p:cNvSpPr>
          <p:nvPr>
            <p:ph type="sldNum" sz="quarter" idx="12"/>
          </p:nvPr>
        </p:nvSpPr>
        <p:spPr/>
        <p:txBody>
          <a:bodyPr/>
          <a:lstStyle/>
          <a:p>
            <a:fld id="{E78405D5-A692-45B2-B401-7911F0A17A42}" type="slidenum">
              <a:rPr lang="en-US" smtClean="0"/>
              <a:t>15</a:t>
            </a:fld>
            <a:endParaRPr lang="en-US" dirty="0"/>
          </a:p>
        </p:txBody>
      </p:sp>
    </p:spTree>
    <p:extLst>
      <p:ext uri="{BB962C8B-B14F-4D97-AF65-F5344CB8AC3E}">
        <p14:creationId xmlns:p14="http://schemas.microsoft.com/office/powerpoint/2010/main" val="1469827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15649"/>
            <a:ext cx="10972800" cy="2455102"/>
          </a:xfrm>
        </p:spPr>
        <p:txBody>
          <a:bodyPr>
            <a:normAutofit fontScale="90000"/>
          </a:bodyPr>
          <a:lstStyle/>
          <a:p>
            <a:pPr algn="ctr"/>
            <a:r>
              <a:rPr lang="en-US" dirty="0" smtClean="0"/>
              <a:t>2018 ACES </a:t>
            </a:r>
            <a:br>
              <a:rPr lang="en-US" dirty="0" smtClean="0"/>
            </a:br>
            <a:r>
              <a:rPr lang="en-US" dirty="0" smtClean="0"/>
              <a:t>Published Estimates </a:t>
            </a:r>
            <a:br>
              <a:rPr lang="en-US" dirty="0" smtClean="0"/>
            </a:br>
            <a:r>
              <a:rPr lang="en-US" dirty="0" smtClean="0"/>
              <a:t>and </a:t>
            </a:r>
            <a:br>
              <a:rPr lang="en-US" dirty="0" smtClean="0"/>
            </a:br>
            <a:r>
              <a:rPr lang="en-US" dirty="0"/>
              <a:t>Robotic Equipment </a:t>
            </a:r>
            <a:r>
              <a:rPr lang="en-US" dirty="0" smtClean="0"/>
              <a:t>Expenditures</a:t>
            </a:r>
            <a:endParaRPr lang="en-US" dirty="0"/>
          </a:p>
        </p:txBody>
      </p:sp>
      <p:sp>
        <p:nvSpPr>
          <p:cNvPr id="3" name="Slide Number Placeholder 2"/>
          <p:cNvSpPr>
            <a:spLocks noGrp="1"/>
          </p:cNvSpPr>
          <p:nvPr>
            <p:ph type="sldNum" sz="quarter" idx="12"/>
          </p:nvPr>
        </p:nvSpPr>
        <p:spPr/>
        <p:txBody>
          <a:bodyPr/>
          <a:lstStyle/>
          <a:p>
            <a:fld id="{E78405D5-A692-45B2-B401-7911F0A17A42}" type="slidenum">
              <a:rPr lang="en-US" smtClean="0"/>
              <a:t>16</a:t>
            </a:fld>
            <a:endParaRPr lang="en-US"/>
          </a:p>
        </p:txBody>
      </p:sp>
    </p:spTree>
    <p:extLst>
      <p:ext uri="{BB962C8B-B14F-4D97-AF65-F5344CB8AC3E}">
        <p14:creationId xmlns:p14="http://schemas.microsoft.com/office/powerpoint/2010/main" val="1686503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1487"/>
          </a:xfrm>
        </p:spPr>
        <p:txBody>
          <a:bodyPr>
            <a:normAutofit fontScale="90000"/>
          </a:bodyPr>
          <a:lstStyle/>
          <a:p>
            <a:pPr algn="ctr"/>
            <a:r>
              <a:rPr lang="en-US" sz="3800" dirty="0" smtClean="0"/>
              <a:t>ACES Equipment and Structure Expenditures Published Estimates</a:t>
            </a:r>
            <a:endParaRPr lang="en-US" sz="3800" dirty="0"/>
          </a:p>
        </p:txBody>
      </p:sp>
      <p:sp>
        <p:nvSpPr>
          <p:cNvPr id="3" name="Content Placeholder 2"/>
          <p:cNvSpPr>
            <a:spLocks noGrp="1"/>
          </p:cNvSpPr>
          <p:nvPr>
            <p:ph idx="1"/>
          </p:nvPr>
        </p:nvSpPr>
        <p:spPr>
          <a:xfrm>
            <a:off x="838200" y="1565753"/>
            <a:ext cx="10515600" cy="4371584"/>
          </a:xfrm>
        </p:spPr>
        <p:txBody>
          <a:bodyPr>
            <a:normAutofit/>
          </a:bodyPr>
          <a:lstStyle/>
          <a:p>
            <a:r>
              <a:rPr lang="en-US" dirty="0" smtClean="0"/>
              <a:t>ACES </a:t>
            </a:r>
            <a:r>
              <a:rPr lang="en-US" dirty="0"/>
              <a:t>data are collected at the company or firm level. </a:t>
            </a:r>
            <a:endParaRPr lang="en-US" dirty="0" smtClean="0"/>
          </a:p>
          <a:p>
            <a:r>
              <a:rPr lang="en-US" dirty="0" smtClean="0"/>
              <a:t>A </a:t>
            </a:r>
            <a:r>
              <a:rPr lang="en-US" dirty="0"/>
              <a:t>single NAICS code is assigned to the firm at the time of sampling based on their primary business activity</a:t>
            </a:r>
            <a:r>
              <a:rPr lang="en-US" dirty="0" smtClean="0"/>
              <a:t>.</a:t>
            </a:r>
          </a:p>
          <a:p>
            <a:r>
              <a:rPr lang="en-US" dirty="0"/>
              <a:t>ACES equipment and structure expenditures are collected for </a:t>
            </a:r>
            <a:r>
              <a:rPr lang="en-US" dirty="0" smtClean="0"/>
              <a:t>all </a:t>
            </a:r>
            <a:r>
              <a:rPr lang="en-US" dirty="0"/>
              <a:t>industries in which </a:t>
            </a:r>
            <a:r>
              <a:rPr lang="en-US" dirty="0" smtClean="0"/>
              <a:t>the firms operate </a:t>
            </a:r>
            <a:r>
              <a:rPr lang="en-US" dirty="0"/>
              <a:t>and have capital </a:t>
            </a:r>
            <a:r>
              <a:rPr lang="en-US" dirty="0" smtClean="0"/>
              <a:t>expenditures.</a:t>
            </a:r>
          </a:p>
          <a:p>
            <a:r>
              <a:rPr lang="en-US" dirty="0" smtClean="0"/>
              <a:t>ACES estimates </a:t>
            </a:r>
            <a:r>
              <a:rPr lang="en-US" dirty="0"/>
              <a:t>are published at the national level and also by 2-digit NAICS sector and select 3-digit and 4-digit NAICS industries in all covered NAICS sectors for employer businesses</a:t>
            </a:r>
            <a:r>
              <a:rPr lang="en-US" dirty="0" smtClean="0"/>
              <a:t>.</a:t>
            </a:r>
          </a:p>
          <a:p>
            <a:r>
              <a:rPr lang="en-US" dirty="0"/>
              <a:t>Nonresponse is accounted for by sample weight </a:t>
            </a:r>
            <a:r>
              <a:rPr lang="en-US" dirty="0" smtClean="0"/>
              <a:t>adjustment.</a:t>
            </a:r>
            <a:endParaRPr lang="en-US" dirty="0" smtClean="0"/>
          </a:p>
          <a:p>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17</a:t>
            </a:fld>
            <a:endParaRPr lang="en-US" dirty="0"/>
          </a:p>
        </p:txBody>
      </p:sp>
    </p:spTree>
    <p:extLst>
      <p:ext uri="{BB962C8B-B14F-4D97-AF65-F5344CB8AC3E}">
        <p14:creationId xmlns:p14="http://schemas.microsoft.com/office/powerpoint/2010/main" val="3030825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10978"/>
          </a:xfrm>
        </p:spPr>
        <p:txBody>
          <a:bodyPr>
            <a:normAutofit fontScale="90000"/>
          </a:bodyPr>
          <a:lstStyle/>
          <a:p>
            <a:pPr algn="ctr"/>
            <a:r>
              <a:rPr lang="en-US" dirty="0"/>
              <a:t>Example – Equipment Expenditures by Sampled NAICS compared to NAICS segment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68428815"/>
              </p:ext>
            </p:extLst>
          </p:nvPr>
        </p:nvGraphicFramePr>
        <p:xfrm>
          <a:off x="940525" y="1672046"/>
          <a:ext cx="10413275" cy="3200400"/>
        </p:xfrm>
        <a:graphic>
          <a:graphicData uri="http://schemas.openxmlformats.org/drawingml/2006/table">
            <a:tbl>
              <a:tblPr firstRow="1" bandRow="1">
                <a:tableStyleId>{5C22544A-7EE6-4342-B048-85BDC9FD1C3A}</a:tableStyleId>
              </a:tblPr>
              <a:tblGrid>
                <a:gridCol w="1058092">
                  <a:extLst>
                    <a:ext uri="{9D8B030D-6E8A-4147-A177-3AD203B41FA5}">
                      <a16:colId xmlns:a16="http://schemas.microsoft.com/office/drawing/2014/main" val="1943578809"/>
                    </a:ext>
                  </a:extLst>
                </a:gridCol>
                <a:gridCol w="2050869">
                  <a:extLst>
                    <a:ext uri="{9D8B030D-6E8A-4147-A177-3AD203B41FA5}">
                      <a16:colId xmlns:a16="http://schemas.microsoft.com/office/drawing/2014/main" val="1182084055"/>
                    </a:ext>
                  </a:extLst>
                </a:gridCol>
                <a:gridCol w="2612571">
                  <a:extLst>
                    <a:ext uri="{9D8B030D-6E8A-4147-A177-3AD203B41FA5}">
                      <a16:colId xmlns:a16="http://schemas.microsoft.com/office/drawing/2014/main" val="1777226271"/>
                    </a:ext>
                  </a:extLst>
                </a:gridCol>
                <a:gridCol w="2609088">
                  <a:extLst>
                    <a:ext uri="{9D8B030D-6E8A-4147-A177-3AD203B41FA5}">
                      <a16:colId xmlns:a16="http://schemas.microsoft.com/office/drawing/2014/main" val="988873743"/>
                    </a:ext>
                  </a:extLst>
                </a:gridCol>
                <a:gridCol w="2082655">
                  <a:extLst>
                    <a:ext uri="{9D8B030D-6E8A-4147-A177-3AD203B41FA5}">
                      <a16:colId xmlns:a16="http://schemas.microsoft.com/office/drawing/2014/main" val="2705260615"/>
                    </a:ext>
                  </a:extLst>
                </a:gridCol>
              </a:tblGrid>
              <a:tr h="1602625">
                <a:tc>
                  <a:txBody>
                    <a:bodyPr/>
                    <a:lstStyle/>
                    <a:p>
                      <a:endParaRPr lang="en-US" dirty="0"/>
                    </a:p>
                  </a:txBody>
                  <a:tcPr/>
                </a:tc>
                <a:tc>
                  <a:txBody>
                    <a:bodyPr/>
                    <a:lstStyle/>
                    <a:p>
                      <a:pPr algn="ctr"/>
                      <a:endParaRPr lang="en-US" dirty="0" smtClean="0"/>
                    </a:p>
                    <a:p>
                      <a:pPr algn="ctr"/>
                      <a:endParaRPr lang="en-US" dirty="0" smtClean="0"/>
                    </a:p>
                    <a:p>
                      <a:pPr algn="ctr"/>
                      <a:r>
                        <a:rPr lang="en-US" dirty="0" smtClean="0"/>
                        <a:t>Sampled NAICS</a:t>
                      </a:r>
                      <a:endParaRPr lang="en-US" dirty="0"/>
                    </a:p>
                  </a:txBody>
                  <a:tcPr/>
                </a:tc>
                <a:tc>
                  <a:txBody>
                    <a:bodyPr/>
                    <a:lstStyle/>
                    <a:p>
                      <a:endParaRPr lang="en-US" dirty="0" smtClean="0"/>
                    </a:p>
                    <a:p>
                      <a:r>
                        <a:rPr lang="en-US" dirty="0" smtClean="0"/>
                        <a:t>Equipment Expenditures</a:t>
                      </a:r>
                    </a:p>
                    <a:p>
                      <a:r>
                        <a:rPr lang="en-US" dirty="0" smtClean="0"/>
                        <a:t> (Firm Total)</a:t>
                      </a:r>
                      <a:endParaRPr lang="en-US" dirty="0"/>
                    </a:p>
                  </a:txBody>
                  <a:tcPr/>
                </a:tc>
                <a:tc>
                  <a:txBody>
                    <a:bodyPr/>
                    <a:lstStyle/>
                    <a:p>
                      <a:endParaRPr lang="en-US" dirty="0" smtClean="0"/>
                    </a:p>
                    <a:p>
                      <a:r>
                        <a:rPr lang="en-US" dirty="0" smtClean="0"/>
                        <a:t>Equipment Expenditures</a:t>
                      </a:r>
                    </a:p>
                    <a:p>
                      <a:r>
                        <a:rPr lang="en-US" dirty="0" smtClean="0"/>
                        <a:t> (Firm Total)</a:t>
                      </a:r>
                    </a:p>
                    <a:p>
                      <a:r>
                        <a:rPr lang="en-US" dirty="0" smtClean="0"/>
                        <a:t>61 - Education </a:t>
                      </a:r>
                      <a:endParaRPr lang="en-US" dirty="0"/>
                    </a:p>
                  </a:txBody>
                  <a:tcPr/>
                </a:tc>
                <a:tc>
                  <a:txBody>
                    <a:bodyPr/>
                    <a:lstStyle/>
                    <a:p>
                      <a:r>
                        <a:rPr lang="en-US" dirty="0" smtClean="0"/>
                        <a:t>Equipment Expenditures</a:t>
                      </a:r>
                    </a:p>
                    <a:p>
                      <a:r>
                        <a:rPr lang="en-US" dirty="0" smtClean="0"/>
                        <a:t> (Firm Total)</a:t>
                      </a:r>
                    </a:p>
                    <a:p>
                      <a:r>
                        <a:rPr lang="en-US" dirty="0" smtClean="0"/>
                        <a:t>62 - Health care and social assistance</a:t>
                      </a:r>
                    </a:p>
                    <a:p>
                      <a:endParaRPr lang="en-US" dirty="0"/>
                    </a:p>
                  </a:txBody>
                  <a:tcPr/>
                </a:tc>
                <a:extLst>
                  <a:ext uri="{0D108BD9-81ED-4DB2-BD59-A6C34878D82A}">
                    <a16:rowId xmlns:a16="http://schemas.microsoft.com/office/drawing/2014/main" val="2461222428"/>
                  </a:ext>
                </a:extLst>
              </a:tr>
              <a:tr h="337395">
                <a:tc>
                  <a:txBody>
                    <a:bodyPr/>
                    <a:lstStyle/>
                    <a:p>
                      <a:r>
                        <a:rPr lang="en-US" dirty="0" smtClean="0"/>
                        <a:t>Firm A</a:t>
                      </a:r>
                      <a:endParaRPr lang="en-US" dirty="0"/>
                    </a:p>
                  </a:txBody>
                  <a:tcPr/>
                </a:tc>
                <a:tc>
                  <a:txBody>
                    <a:bodyPr/>
                    <a:lstStyle/>
                    <a:p>
                      <a:r>
                        <a:rPr lang="en-US" dirty="0" smtClean="0"/>
                        <a:t>61 - Education</a:t>
                      </a:r>
                      <a:endParaRPr lang="en-US" dirty="0"/>
                    </a:p>
                  </a:txBody>
                  <a:tcPr/>
                </a:tc>
                <a:tc>
                  <a:txBody>
                    <a:bodyPr/>
                    <a:lstStyle/>
                    <a:p>
                      <a:r>
                        <a:rPr lang="en-US" dirty="0" smtClean="0"/>
                        <a:t>$100,000</a:t>
                      </a:r>
                      <a:endParaRPr lang="en-US" dirty="0"/>
                    </a:p>
                  </a:txBody>
                  <a:tcPr/>
                </a:tc>
                <a:tc>
                  <a:txBody>
                    <a:bodyPr/>
                    <a:lstStyle/>
                    <a:p>
                      <a:r>
                        <a:rPr lang="en-US" dirty="0" smtClean="0"/>
                        <a:t>$50,000</a:t>
                      </a:r>
                      <a:endParaRPr lang="en-US" dirty="0"/>
                    </a:p>
                  </a:txBody>
                  <a:tcPr/>
                </a:tc>
                <a:tc>
                  <a:txBody>
                    <a:bodyPr/>
                    <a:lstStyle/>
                    <a:p>
                      <a:r>
                        <a:rPr lang="en-US" dirty="0" smtClean="0"/>
                        <a:t>$50,000</a:t>
                      </a:r>
                      <a:endParaRPr lang="en-US" dirty="0"/>
                    </a:p>
                  </a:txBody>
                  <a:tcPr/>
                </a:tc>
                <a:extLst>
                  <a:ext uri="{0D108BD9-81ED-4DB2-BD59-A6C34878D82A}">
                    <a16:rowId xmlns:a16="http://schemas.microsoft.com/office/drawing/2014/main" val="621079433"/>
                  </a:ext>
                </a:extLst>
              </a:tr>
              <a:tr h="337395">
                <a:tc>
                  <a:txBody>
                    <a:bodyPr/>
                    <a:lstStyle/>
                    <a:p>
                      <a:r>
                        <a:rPr lang="en-US" dirty="0" smtClean="0"/>
                        <a:t>Firm B</a:t>
                      </a:r>
                      <a:endParaRPr lang="en-US" dirty="0"/>
                    </a:p>
                  </a:txBody>
                  <a:tcPr/>
                </a:tc>
                <a:tc>
                  <a:txBody>
                    <a:bodyPr/>
                    <a:lstStyle/>
                    <a:p>
                      <a:r>
                        <a:rPr lang="en-US" dirty="0" smtClean="0"/>
                        <a:t>61 - Education</a:t>
                      </a:r>
                      <a:endParaRPr lang="en-US" dirty="0"/>
                    </a:p>
                  </a:txBody>
                  <a:tcPr/>
                </a:tc>
                <a:tc>
                  <a:txBody>
                    <a:bodyPr/>
                    <a:lstStyle/>
                    <a:p>
                      <a:r>
                        <a:rPr lang="en-US" dirty="0" smtClean="0"/>
                        <a:t>$75,000</a:t>
                      </a:r>
                      <a:endParaRPr lang="en-US" dirty="0"/>
                    </a:p>
                  </a:txBody>
                  <a:tcPr/>
                </a:tc>
                <a:tc>
                  <a:txBody>
                    <a:bodyPr/>
                    <a:lstStyle/>
                    <a:p>
                      <a:r>
                        <a:rPr lang="en-US" dirty="0" smtClean="0"/>
                        <a:t>$75,000</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3085665856"/>
                  </a:ext>
                </a:extLst>
              </a:tr>
              <a:tr h="337395">
                <a:tc>
                  <a:txBody>
                    <a:bodyPr/>
                    <a:lstStyle/>
                    <a:p>
                      <a:r>
                        <a:rPr lang="en-US" dirty="0" smtClean="0"/>
                        <a:t>Firm C</a:t>
                      </a:r>
                      <a:endParaRPr lang="en-US" dirty="0"/>
                    </a:p>
                  </a:txBody>
                  <a:tcPr/>
                </a:tc>
                <a:tc>
                  <a:txBody>
                    <a:bodyPr/>
                    <a:lstStyle/>
                    <a:p>
                      <a:r>
                        <a:rPr lang="en-US" dirty="0" smtClean="0"/>
                        <a:t>61 - Education</a:t>
                      </a:r>
                      <a:endParaRPr lang="en-US" dirty="0"/>
                    </a:p>
                  </a:txBody>
                  <a:tcPr/>
                </a:tc>
                <a:tc>
                  <a:txBody>
                    <a:bodyPr/>
                    <a:lstStyle/>
                    <a:p>
                      <a:r>
                        <a:rPr lang="en-US" dirty="0" smtClean="0"/>
                        <a:t>$100,000</a:t>
                      </a:r>
                      <a:endParaRPr lang="en-US" dirty="0"/>
                    </a:p>
                  </a:txBody>
                  <a:tcPr/>
                </a:tc>
                <a:tc>
                  <a:txBody>
                    <a:bodyPr/>
                    <a:lstStyle/>
                    <a:p>
                      <a:r>
                        <a:rPr lang="en-US" dirty="0" smtClean="0"/>
                        <a:t>$0</a:t>
                      </a:r>
                      <a:endParaRPr lang="en-US" dirty="0"/>
                    </a:p>
                  </a:txBody>
                  <a:tcPr/>
                </a:tc>
                <a:tc>
                  <a:txBody>
                    <a:bodyPr/>
                    <a:lstStyle/>
                    <a:p>
                      <a:r>
                        <a:rPr lang="en-US" dirty="0" smtClean="0"/>
                        <a:t>$100,000</a:t>
                      </a:r>
                      <a:endParaRPr lang="en-US" dirty="0"/>
                    </a:p>
                  </a:txBody>
                  <a:tcPr/>
                </a:tc>
                <a:extLst>
                  <a:ext uri="{0D108BD9-81ED-4DB2-BD59-A6C34878D82A}">
                    <a16:rowId xmlns:a16="http://schemas.microsoft.com/office/drawing/2014/main" val="456231433"/>
                  </a:ext>
                </a:extLst>
              </a:tr>
              <a:tr h="337395">
                <a:tc>
                  <a:txBody>
                    <a:bodyPr/>
                    <a:lstStyle/>
                    <a:p>
                      <a:r>
                        <a:rPr lang="en-US" dirty="0" smtClean="0"/>
                        <a:t>Total</a:t>
                      </a:r>
                      <a:endParaRPr lang="en-US" dirty="0"/>
                    </a:p>
                  </a:txBody>
                  <a:tcPr/>
                </a:tc>
                <a:tc>
                  <a:txBody>
                    <a:bodyPr/>
                    <a:lstStyle/>
                    <a:p>
                      <a:endParaRPr lang="en-US"/>
                    </a:p>
                  </a:txBody>
                  <a:tcPr/>
                </a:tc>
                <a:tc>
                  <a:txBody>
                    <a:bodyPr/>
                    <a:lstStyle/>
                    <a:p>
                      <a:r>
                        <a:rPr lang="en-US" dirty="0" smtClean="0"/>
                        <a:t>$275,000</a:t>
                      </a:r>
                      <a:endParaRPr lang="en-US" dirty="0"/>
                    </a:p>
                  </a:txBody>
                  <a:tcPr/>
                </a:tc>
                <a:tc>
                  <a:txBody>
                    <a:bodyPr/>
                    <a:lstStyle/>
                    <a:p>
                      <a:r>
                        <a:rPr lang="en-US" dirty="0" smtClean="0"/>
                        <a:t>$125,000</a:t>
                      </a:r>
                      <a:endParaRPr lang="en-US" dirty="0"/>
                    </a:p>
                  </a:txBody>
                  <a:tcPr/>
                </a:tc>
                <a:tc>
                  <a:txBody>
                    <a:bodyPr/>
                    <a:lstStyle/>
                    <a:p>
                      <a:r>
                        <a:rPr lang="en-US" dirty="0" smtClean="0"/>
                        <a:t>$150,000</a:t>
                      </a:r>
                      <a:endParaRPr lang="en-US" dirty="0"/>
                    </a:p>
                  </a:txBody>
                  <a:tcPr/>
                </a:tc>
                <a:extLst>
                  <a:ext uri="{0D108BD9-81ED-4DB2-BD59-A6C34878D82A}">
                    <a16:rowId xmlns:a16="http://schemas.microsoft.com/office/drawing/2014/main" val="3181378586"/>
                  </a:ext>
                </a:extLst>
              </a:tr>
            </a:tbl>
          </a:graphicData>
        </a:graphic>
      </p:graphicFrame>
      <p:sp>
        <p:nvSpPr>
          <p:cNvPr id="4" name="Slide Number Placeholder 3"/>
          <p:cNvSpPr>
            <a:spLocks noGrp="1"/>
          </p:cNvSpPr>
          <p:nvPr>
            <p:ph type="sldNum" sz="quarter" idx="12"/>
          </p:nvPr>
        </p:nvSpPr>
        <p:spPr/>
        <p:txBody>
          <a:bodyPr/>
          <a:lstStyle/>
          <a:p>
            <a:fld id="{FC63ECC8-719A-498E-B101-491B6A35558E}" type="slidenum">
              <a:rPr lang="en-US" smtClean="0"/>
              <a:t>18</a:t>
            </a:fld>
            <a:endParaRPr lang="en-US"/>
          </a:p>
        </p:txBody>
      </p:sp>
      <p:sp>
        <p:nvSpPr>
          <p:cNvPr id="7" name="TextBox 6"/>
          <p:cNvSpPr txBox="1"/>
          <p:nvPr/>
        </p:nvSpPr>
        <p:spPr>
          <a:xfrm flipH="1">
            <a:off x="498562" y="4872446"/>
            <a:ext cx="11009816" cy="923330"/>
          </a:xfrm>
          <a:prstGeom prst="rect">
            <a:avLst/>
          </a:prstGeom>
          <a:noFill/>
        </p:spPr>
        <p:txBody>
          <a:bodyPr wrap="square" rtlCol="0">
            <a:spAutoFit/>
          </a:bodyPr>
          <a:lstStyle/>
          <a:p>
            <a:r>
              <a:rPr lang="en-US" dirty="0"/>
              <a:t>Sampled NAICS - A single NAICS code is assigned to the firm at the time of sampling based on their primary business activity. </a:t>
            </a:r>
          </a:p>
          <a:p>
            <a:r>
              <a:rPr lang="en-US" dirty="0" smtClean="0"/>
              <a:t>NAICS </a:t>
            </a:r>
            <a:r>
              <a:rPr lang="en-US" dirty="0"/>
              <a:t>segment - Firms report for all industries in which they operate and have capital </a:t>
            </a:r>
            <a:r>
              <a:rPr lang="en-US" dirty="0" smtClean="0"/>
              <a:t>expenditures.</a:t>
            </a:r>
            <a:endParaRPr lang="en-US" dirty="0">
              <a:effectLst/>
            </a:endParaRPr>
          </a:p>
        </p:txBody>
      </p:sp>
    </p:spTree>
    <p:extLst>
      <p:ext uri="{BB962C8B-B14F-4D97-AF65-F5344CB8AC3E}">
        <p14:creationId xmlns:p14="http://schemas.microsoft.com/office/powerpoint/2010/main" val="2931440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75368"/>
          </a:xfrm>
        </p:spPr>
        <p:txBody>
          <a:bodyPr/>
          <a:lstStyle/>
          <a:p>
            <a:pPr algn="ctr"/>
            <a:r>
              <a:rPr lang="en-US" dirty="0" smtClean="0"/>
              <a:t>Robotic Equipment Expenditure Estimates</a:t>
            </a:r>
            <a:endParaRPr lang="en-US" dirty="0"/>
          </a:p>
        </p:txBody>
      </p:sp>
      <p:sp>
        <p:nvSpPr>
          <p:cNvPr id="3" name="Content Placeholder 2"/>
          <p:cNvSpPr>
            <a:spLocks noGrp="1"/>
          </p:cNvSpPr>
          <p:nvPr>
            <p:ph idx="1"/>
          </p:nvPr>
        </p:nvSpPr>
        <p:spPr>
          <a:xfrm>
            <a:off x="838200" y="1440493"/>
            <a:ext cx="10515600" cy="4471792"/>
          </a:xfrm>
        </p:spPr>
        <p:txBody>
          <a:bodyPr>
            <a:normAutofit/>
          </a:bodyPr>
          <a:lstStyle/>
          <a:p>
            <a:pPr marL="457200" lvl="1" indent="0">
              <a:buNone/>
            </a:pPr>
            <a:endParaRPr lang="en-US" b="1" dirty="0" smtClean="0"/>
          </a:p>
          <a:p>
            <a:r>
              <a:rPr lang="en-US" dirty="0" smtClean="0"/>
              <a:t>The </a:t>
            </a:r>
            <a:r>
              <a:rPr lang="en-US" dirty="0"/>
              <a:t>robotics question was asked for the firm and not for the industries in which the firm </a:t>
            </a:r>
            <a:r>
              <a:rPr lang="en-US" dirty="0" smtClean="0"/>
              <a:t>operates.</a:t>
            </a:r>
          </a:p>
          <a:p>
            <a:pPr marL="0" indent="0">
              <a:buNone/>
            </a:pPr>
            <a:endParaRPr lang="en-US" dirty="0" smtClean="0"/>
          </a:p>
          <a:p>
            <a:r>
              <a:rPr lang="en-US" dirty="0" smtClean="0"/>
              <a:t>Robotic </a:t>
            </a:r>
            <a:r>
              <a:rPr lang="en-US" dirty="0" smtClean="0"/>
              <a:t>equipment expenditure estimates </a:t>
            </a:r>
            <a:r>
              <a:rPr lang="en-US" dirty="0"/>
              <a:t>are tabulated based on the NAICS assigned to the firm. </a:t>
            </a:r>
          </a:p>
          <a:p>
            <a:endParaRPr lang="en-US" dirty="0"/>
          </a:p>
          <a:p>
            <a:pPr marL="0" indent="0" algn="ctr">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19</a:t>
            </a:fld>
            <a:endParaRPr lang="en-US"/>
          </a:p>
        </p:txBody>
      </p:sp>
    </p:spTree>
    <p:extLst>
      <p:ext uri="{BB962C8B-B14F-4D97-AF65-F5344CB8AC3E}">
        <p14:creationId xmlns:p14="http://schemas.microsoft.com/office/powerpoint/2010/main" val="4035059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0420"/>
          </a:xfrm>
        </p:spPr>
        <p:txBody>
          <a:bodyPr>
            <a:normAutofit fontScale="90000"/>
          </a:bodyPr>
          <a:lstStyle/>
          <a:p>
            <a:pPr algn="ctr"/>
            <a:r>
              <a:rPr lang="en-US" dirty="0" smtClean="0"/>
              <a:t>Imputation for </a:t>
            </a:r>
            <a:r>
              <a:rPr lang="en-US" dirty="0"/>
              <a:t>Missing Robotic </a:t>
            </a:r>
            <a:r>
              <a:rPr lang="en-US" dirty="0" smtClean="0"/>
              <a:t>Equipment Expenditures</a:t>
            </a:r>
            <a:endParaRPr lang="en-US" dirty="0"/>
          </a:p>
        </p:txBody>
      </p:sp>
      <p:sp>
        <p:nvSpPr>
          <p:cNvPr id="3" name="Content Placeholder 2"/>
          <p:cNvSpPr>
            <a:spLocks noGrp="1"/>
          </p:cNvSpPr>
          <p:nvPr>
            <p:ph idx="1"/>
          </p:nvPr>
        </p:nvSpPr>
        <p:spPr>
          <a:xfrm>
            <a:off x="838200" y="1603332"/>
            <a:ext cx="10515600" cy="4283901"/>
          </a:xfrm>
        </p:spPr>
        <p:txBody>
          <a:bodyPr>
            <a:normAutofit fontScale="92500" lnSpcReduction="20000"/>
          </a:bodyPr>
          <a:lstStyle/>
          <a:p>
            <a:r>
              <a:rPr lang="en-US" dirty="0"/>
              <a:t>Firms that reported </a:t>
            </a:r>
            <a:r>
              <a:rPr lang="en-US" dirty="0" smtClean="0"/>
              <a:t>total capital </a:t>
            </a:r>
            <a:r>
              <a:rPr lang="en-US" dirty="0" smtClean="0"/>
              <a:t>expenditures for equipment but </a:t>
            </a:r>
            <a:r>
              <a:rPr lang="en-US" dirty="0"/>
              <a:t>did not respond to the robotic </a:t>
            </a:r>
            <a:r>
              <a:rPr lang="en-US" dirty="0" smtClean="0"/>
              <a:t>equipment expenditures </a:t>
            </a:r>
            <a:r>
              <a:rPr lang="en-US" dirty="0"/>
              <a:t>question are accounted for by imputation using the ratio of robotic </a:t>
            </a:r>
            <a:r>
              <a:rPr lang="en-US" dirty="0" smtClean="0"/>
              <a:t>equipment expenditures </a:t>
            </a:r>
            <a:r>
              <a:rPr lang="en-US" dirty="0"/>
              <a:t>as a percent of total equipment expenditures and applying this ratio to total equipment expenditures:</a:t>
            </a:r>
          </a:p>
          <a:p>
            <a:pPr lvl="1"/>
            <a:r>
              <a:rPr lang="en-US" dirty="0" smtClean="0"/>
              <a:t>Firms </a:t>
            </a:r>
            <a:r>
              <a:rPr lang="en-US" dirty="0"/>
              <a:t>indicating an investment in robotic equipment – the ratio was obtained from a similar firm in the same NAICS industry, sample strata and size group (based on payroll).</a:t>
            </a:r>
          </a:p>
          <a:p>
            <a:pPr lvl="1"/>
            <a:r>
              <a:rPr lang="en-US" dirty="0" smtClean="0"/>
              <a:t>Firms </a:t>
            </a:r>
            <a:r>
              <a:rPr lang="en-US" dirty="0"/>
              <a:t>for which an investment in robotic equipment was unknown– the ratio was obtained by calculating the average ratio of robotic expenditures as a percent of equipment expenditures by size (based on payroll) and NAICS industry for each sample strata.</a:t>
            </a:r>
          </a:p>
          <a:p>
            <a:r>
              <a:rPr lang="en-US" dirty="0" smtClean="0"/>
              <a:t>Robotic </a:t>
            </a:r>
            <a:r>
              <a:rPr lang="en-US" dirty="0" smtClean="0"/>
              <a:t>equipment expenditure estimates </a:t>
            </a:r>
            <a:r>
              <a:rPr lang="en-US" dirty="0"/>
              <a:t>both reported and imputed were summed and weighted based on the sample weight adjusted for nonresponse of the capital expenditure estimate.</a:t>
            </a:r>
          </a:p>
        </p:txBody>
      </p:sp>
      <p:sp>
        <p:nvSpPr>
          <p:cNvPr id="4" name="Slide Number Placeholder 3"/>
          <p:cNvSpPr>
            <a:spLocks noGrp="1"/>
          </p:cNvSpPr>
          <p:nvPr>
            <p:ph type="sldNum" sz="quarter" idx="12"/>
          </p:nvPr>
        </p:nvSpPr>
        <p:spPr/>
        <p:txBody>
          <a:bodyPr/>
          <a:lstStyle/>
          <a:p>
            <a:fld id="{FC63ECC8-719A-498E-B101-491B6A35558E}" type="slidenum">
              <a:rPr lang="en-US" smtClean="0"/>
              <a:t>20</a:t>
            </a:fld>
            <a:endParaRPr lang="en-US"/>
          </a:p>
        </p:txBody>
      </p:sp>
    </p:spTree>
    <p:extLst>
      <p:ext uri="{BB962C8B-B14F-4D97-AF65-F5344CB8AC3E}">
        <p14:creationId xmlns:p14="http://schemas.microsoft.com/office/powerpoint/2010/main" val="179569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21</a:t>
            </a:fld>
            <a:endParaRPr lang="en-US"/>
          </a:p>
        </p:txBody>
      </p:sp>
      <p:pic>
        <p:nvPicPr>
          <p:cNvPr id="4" name="Picture 3"/>
          <p:cNvPicPr>
            <a:picLocks noChangeAspect="1"/>
          </p:cNvPicPr>
          <p:nvPr/>
        </p:nvPicPr>
        <p:blipFill>
          <a:blip r:embed="rId2"/>
          <a:stretch>
            <a:fillRect/>
          </a:stretch>
        </p:blipFill>
        <p:spPr>
          <a:xfrm>
            <a:off x="1410789" y="724238"/>
            <a:ext cx="8699861" cy="5409524"/>
          </a:xfrm>
          <a:prstGeom prst="rect">
            <a:avLst/>
          </a:prstGeom>
        </p:spPr>
      </p:pic>
    </p:spTree>
    <p:extLst>
      <p:ext uri="{BB962C8B-B14F-4D97-AF65-F5344CB8AC3E}">
        <p14:creationId xmlns:p14="http://schemas.microsoft.com/office/powerpoint/2010/main" val="44570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22</a:t>
            </a:fld>
            <a:endParaRPr lang="en-US"/>
          </a:p>
        </p:txBody>
      </p:sp>
      <p:pic>
        <p:nvPicPr>
          <p:cNvPr id="6" name="Picture 5"/>
          <p:cNvPicPr>
            <a:picLocks noChangeAspect="1"/>
          </p:cNvPicPr>
          <p:nvPr/>
        </p:nvPicPr>
        <p:blipFill>
          <a:blip r:embed="rId2"/>
          <a:stretch>
            <a:fillRect/>
          </a:stretch>
        </p:blipFill>
        <p:spPr>
          <a:xfrm>
            <a:off x="2129425" y="600891"/>
            <a:ext cx="8216358" cy="5304299"/>
          </a:xfrm>
          <a:prstGeom prst="rect">
            <a:avLst/>
          </a:prstGeom>
        </p:spPr>
      </p:pic>
    </p:spTree>
    <p:extLst>
      <p:ext uri="{BB962C8B-B14F-4D97-AF65-F5344CB8AC3E}">
        <p14:creationId xmlns:p14="http://schemas.microsoft.com/office/powerpoint/2010/main" val="2600398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23</a:t>
            </a:fld>
            <a:endParaRPr lang="en-US"/>
          </a:p>
        </p:txBody>
      </p:sp>
      <p:pic>
        <p:nvPicPr>
          <p:cNvPr id="7" name="Picture 6"/>
          <p:cNvPicPr>
            <a:picLocks noChangeAspect="1"/>
          </p:cNvPicPr>
          <p:nvPr/>
        </p:nvPicPr>
        <p:blipFill>
          <a:blip r:embed="rId2"/>
          <a:stretch>
            <a:fillRect/>
          </a:stretch>
        </p:blipFill>
        <p:spPr>
          <a:xfrm>
            <a:off x="2004163" y="783771"/>
            <a:ext cx="8329809" cy="4754880"/>
          </a:xfrm>
          <a:prstGeom prst="rect">
            <a:avLst/>
          </a:prstGeom>
        </p:spPr>
      </p:pic>
    </p:spTree>
    <p:extLst>
      <p:ext uri="{BB962C8B-B14F-4D97-AF65-F5344CB8AC3E}">
        <p14:creationId xmlns:p14="http://schemas.microsoft.com/office/powerpoint/2010/main" val="223469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24</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885" y="0"/>
            <a:ext cx="9242028" cy="6721475"/>
          </a:xfrm>
          <a:prstGeom prst="rect">
            <a:avLst/>
          </a:prstGeom>
        </p:spPr>
      </p:pic>
    </p:spTree>
    <p:extLst>
      <p:ext uri="{BB962C8B-B14F-4D97-AF65-F5344CB8AC3E}">
        <p14:creationId xmlns:p14="http://schemas.microsoft.com/office/powerpoint/2010/main" val="1379990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549274"/>
          </a:xfrm>
        </p:spPr>
        <p:txBody>
          <a:bodyPr>
            <a:noAutofit/>
          </a:bodyPr>
          <a:lstStyle/>
          <a:p>
            <a:pPr algn="ctr"/>
            <a:r>
              <a:rPr lang="en-US" sz="3600" dirty="0" smtClean="0"/>
              <a:t>Industry Descriptions</a:t>
            </a:r>
            <a:endParaRPr lang="en-US" sz="3600" dirty="0"/>
          </a:p>
        </p:txBody>
      </p:sp>
      <p:sp>
        <p:nvSpPr>
          <p:cNvPr id="6" name="Content Placeholder 5"/>
          <p:cNvSpPr>
            <a:spLocks noGrp="1"/>
          </p:cNvSpPr>
          <p:nvPr>
            <p:ph idx="1"/>
          </p:nvPr>
        </p:nvSpPr>
        <p:spPr>
          <a:xfrm>
            <a:off x="838200" y="1825625"/>
            <a:ext cx="10515600" cy="4065725"/>
          </a:xfrm>
        </p:spPr>
        <p:txBody>
          <a:bodyPr/>
          <a:lstStyle/>
          <a:p>
            <a:endParaRPr lang="en-US" dirty="0"/>
          </a:p>
        </p:txBody>
      </p:sp>
      <p:sp>
        <p:nvSpPr>
          <p:cNvPr id="2" name="Slide Number Placeholder 1"/>
          <p:cNvSpPr>
            <a:spLocks noGrp="1"/>
          </p:cNvSpPr>
          <p:nvPr>
            <p:ph type="sldNum" sz="quarter" idx="12"/>
          </p:nvPr>
        </p:nvSpPr>
        <p:spPr/>
        <p:txBody>
          <a:bodyPr/>
          <a:lstStyle/>
          <a:p>
            <a:fld id="{FC63ECC8-719A-498E-B101-491B6A35558E}" type="slidenum">
              <a:rPr lang="en-US" smtClean="0"/>
              <a:t>25</a:t>
            </a:fld>
            <a:endParaRPr lang="en-US"/>
          </a:p>
        </p:txBody>
      </p:sp>
      <p:pic>
        <p:nvPicPr>
          <p:cNvPr id="4" name="Picture 3"/>
          <p:cNvPicPr>
            <a:picLocks noChangeAspect="1"/>
          </p:cNvPicPr>
          <p:nvPr/>
        </p:nvPicPr>
        <p:blipFill>
          <a:blip r:embed="rId2"/>
          <a:stretch>
            <a:fillRect/>
          </a:stretch>
        </p:blipFill>
        <p:spPr>
          <a:xfrm>
            <a:off x="365760" y="914400"/>
            <a:ext cx="11079480" cy="4976950"/>
          </a:xfrm>
          <a:prstGeom prst="rect">
            <a:avLst/>
          </a:prstGeom>
        </p:spPr>
      </p:pic>
    </p:spTree>
    <p:extLst>
      <p:ext uri="{BB962C8B-B14F-4D97-AF65-F5344CB8AC3E}">
        <p14:creationId xmlns:p14="http://schemas.microsoft.com/office/powerpoint/2010/main" val="1144087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26</a:t>
            </a:fld>
            <a:endParaRPr lang="en-US"/>
          </a:p>
        </p:txBody>
      </p:sp>
      <p:pic>
        <p:nvPicPr>
          <p:cNvPr id="4" name="Picture 3"/>
          <p:cNvPicPr>
            <a:picLocks noChangeAspect="1"/>
          </p:cNvPicPr>
          <p:nvPr/>
        </p:nvPicPr>
        <p:blipFill>
          <a:blip r:embed="rId2"/>
          <a:stretch>
            <a:fillRect/>
          </a:stretch>
        </p:blipFill>
        <p:spPr>
          <a:xfrm>
            <a:off x="613774" y="61365"/>
            <a:ext cx="10740025" cy="5775764"/>
          </a:xfrm>
          <a:prstGeom prst="rect">
            <a:avLst/>
          </a:prstGeom>
        </p:spPr>
      </p:pic>
    </p:spTree>
    <p:extLst>
      <p:ext uri="{BB962C8B-B14F-4D97-AF65-F5344CB8AC3E}">
        <p14:creationId xmlns:p14="http://schemas.microsoft.com/office/powerpoint/2010/main" val="1669904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27</a:t>
            </a:fld>
            <a:endParaRPr lang="en-US"/>
          </a:p>
        </p:txBody>
      </p:sp>
      <p:pic>
        <p:nvPicPr>
          <p:cNvPr id="3" name="Picture 2"/>
          <p:cNvPicPr>
            <a:picLocks noChangeAspect="1"/>
          </p:cNvPicPr>
          <p:nvPr/>
        </p:nvPicPr>
        <p:blipFill>
          <a:blip r:embed="rId2"/>
          <a:stretch>
            <a:fillRect/>
          </a:stretch>
        </p:blipFill>
        <p:spPr>
          <a:xfrm>
            <a:off x="613775" y="125260"/>
            <a:ext cx="10847540" cy="5874707"/>
          </a:xfrm>
          <a:prstGeom prst="rect">
            <a:avLst/>
          </a:prstGeom>
        </p:spPr>
      </p:pic>
    </p:spTree>
    <p:extLst>
      <p:ext uri="{BB962C8B-B14F-4D97-AF65-F5344CB8AC3E}">
        <p14:creationId xmlns:p14="http://schemas.microsoft.com/office/powerpoint/2010/main" val="344322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28</a:t>
            </a:fld>
            <a:endParaRPr lang="en-US"/>
          </a:p>
        </p:txBody>
      </p:sp>
      <p:pic>
        <p:nvPicPr>
          <p:cNvPr id="3" name="Picture 2"/>
          <p:cNvPicPr>
            <a:picLocks noChangeAspect="1"/>
          </p:cNvPicPr>
          <p:nvPr/>
        </p:nvPicPr>
        <p:blipFill>
          <a:blip r:embed="rId2"/>
          <a:stretch>
            <a:fillRect/>
          </a:stretch>
        </p:blipFill>
        <p:spPr>
          <a:xfrm>
            <a:off x="1014608" y="137786"/>
            <a:ext cx="10339192" cy="5862181"/>
          </a:xfrm>
          <a:prstGeom prst="rect">
            <a:avLst/>
          </a:prstGeom>
        </p:spPr>
      </p:pic>
    </p:spTree>
    <p:extLst>
      <p:ext uri="{BB962C8B-B14F-4D97-AF65-F5344CB8AC3E}">
        <p14:creationId xmlns:p14="http://schemas.microsoft.com/office/powerpoint/2010/main" val="3722682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917533"/>
          </a:xfrm>
        </p:spPr>
        <p:txBody>
          <a:bodyPr>
            <a:normAutofit/>
          </a:bodyPr>
          <a:lstStyle/>
          <a:p>
            <a:r>
              <a:rPr lang="en-US" dirty="0" smtClean="0"/>
              <a:t>Census Contacts</a:t>
            </a:r>
            <a:endParaRPr lang="en-US" dirty="0"/>
          </a:p>
        </p:txBody>
      </p:sp>
      <p:sp>
        <p:nvSpPr>
          <p:cNvPr id="3" name="Content Placeholder 2"/>
          <p:cNvSpPr>
            <a:spLocks noGrp="1"/>
          </p:cNvSpPr>
          <p:nvPr>
            <p:ph idx="1"/>
          </p:nvPr>
        </p:nvSpPr>
        <p:spPr>
          <a:xfrm>
            <a:off x="609600" y="2422358"/>
            <a:ext cx="10972800" cy="3703806"/>
          </a:xfrm>
        </p:spPr>
        <p:txBody>
          <a:bodyPr/>
          <a:lstStyle/>
          <a:p>
            <a:r>
              <a:rPr lang="en-US" dirty="0" smtClean="0">
                <a:hlinkClick r:id="rId2"/>
              </a:rPr>
              <a:t>Anne.Sigda.Russell@census.gov</a:t>
            </a:r>
            <a:endParaRPr lang="en-US" dirty="0" smtClean="0"/>
          </a:p>
          <a:p>
            <a:r>
              <a:rPr lang="en-US" dirty="0" smtClean="0">
                <a:hlinkClick r:id="rId3"/>
              </a:rPr>
              <a:t>Valerie.Cherry.Mastalski@census.gov</a:t>
            </a:r>
            <a:endParaRPr lang="en-US" dirty="0" smtClean="0"/>
          </a:p>
          <a:p>
            <a:r>
              <a:rPr lang="en-US" dirty="0" smtClean="0">
                <a:hlinkClick r:id="rId4"/>
              </a:rPr>
              <a:t>Javier.Miranda@census.gov</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29</a:t>
            </a:fld>
            <a:endParaRPr lang="en-US"/>
          </a:p>
        </p:txBody>
      </p:sp>
    </p:spTree>
    <p:extLst>
      <p:ext uri="{BB962C8B-B14F-4D97-AF65-F5344CB8AC3E}">
        <p14:creationId xmlns:p14="http://schemas.microsoft.com/office/powerpoint/2010/main" val="4029458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 Labeling Info Version 11-27-2019 TEMPLATE [Read-Only]" id="{E896E47A-C83A-4BCC-8A79-B52371823733}" vid="{F3B3CCD7-DFE5-4EAC-AF90-CAC6F01AEF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temNotes xmlns="8557a95a-962d-47e7-8af1-548f79049771">Includes detailed Document Labeling Instructions.  11/27/19</ItemNotes>
    <_dlc_DocId xmlns="8557a95a-962d-47e7-8af1-548f79049771">CNMPDOCID-171-171</_dlc_DocId>
    <_dlc_DocIdUrl xmlns="8557a95a-962d-47e7-8af1-548f79049771">
      <Url>https://collab.ecm.census.gov/div/cnmp/intranet/CIDB/_layouts/DocIdRedir.aspx?ID=CNMPDOCID-171-171</Url>
      <Description>CNMPDOCID-171-171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36213640342B0D4180DE23B27D24F75A" ma:contentTypeVersion="3" ma:contentTypeDescription="Create a new document." ma:contentTypeScope="" ma:versionID="f1abb7a662900d2ae2b52ba4d0af2696">
  <xsd:schema xmlns:xsd="http://www.w3.org/2001/XMLSchema" xmlns:xs="http://www.w3.org/2001/XMLSchema" xmlns:p="http://schemas.microsoft.com/office/2006/metadata/properties" xmlns:ns2="8557a95a-962d-47e7-8af1-548f79049771" targetNamespace="http://schemas.microsoft.com/office/2006/metadata/properties" ma:root="true" ma:fieldsID="2ea6fe5a1da8529cdca9c53ace4eda54" ns2:_="">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2:Item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ItemNotes" ma:index="11" nillable="true" ma:displayName="Item Notes" ma:description="Place notes to help other people here. This column is Plain text only." ma:internalName="ItemNot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9D7FDE-784D-4DEC-B49C-6F84CF51374D}">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8557a95a-962d-47e7-8af1-548f79049771"/>
    <ds:schemaRef ds:uri="http://purl.org/dc/terms/"/>
    <ds:schemaRef ds:uri="http://schemas.openxmlformats.org/package/2006/metadata/core-properties"/>
    <ds:schemaRef ds:uri="http://purl.org/dc/dcmitype/"/>
    <ds:schemaRef ds:uri="http://www.w3.org/XML/1998/namespace"/>
  </ds:schemaRefs>
</ds:datastoreItem>
</file>

<file path=customXml/itemProps2.xml><?xml version="1.0" encoding="utf-8"?>
<ds:datastoreItem xmlns:ds="http://schemas.openxmlformats.org/officeDocument/2006/customXml" ds:itemID="{6C73D5BB-BE0A-472C-A994-47939A3C776A}">
  <ds:schemaRefs>
    <ds:schemaRef ds:uri="http://schemas.microsoft.com/sharepoint/events"/>
  </ds:schemaRefs>
</ds:datastoreItem>
</file>

<file path=customXml/itemProps3.xml><?xml version="1.0" encoding="utf-8"?>
<ds:datastoreItem xmlns:ds="http://schemas.openxmlformats.org/officeDocument/2006/customXml" ds:itemID="{971125EC-CC3A-4E95-8A61-CDD29E76EC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AABB135-AD88-424B-A70F-93719B4573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 ACES Robotics Workshop 6 23 20</Template>
  <TotalTime>1730</TotalTime>
  <Words>1259</Words>
  <Application>Microsoft Office PowerPoint</Application>
  <PresentationFormat>Widescreen</PresentationFormat>
  <Paragraphs>192</Paragraphs>
  <Slides>29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       Capital Expenditures for Robotic Equipment 2018 Annual Capital Expenditures Survey (ACES)  </vt:lpstr>
      <vt:lpstr>ACES Overview</vt:lpstr>
      <vt:lpstr>Motivation/Strategy for Adding the Robotic Equipment Expenditures Question to the ACES</vt:lpstr>
      <vt:lpstr>Robotics Question</vt:lpstr>
      <vt:lpstr>Question</vt:lpstr>
      <vt:lpstr>Question</vt:lpstr>
      <vt:lpstr>Question</vt:lpstr>
      <vt:lpstr>Question</vt:lpstr>
      <vt:lpstr>Question</vt:lpstr>
      <vt:lpstr>Question</vt:lpstr>
      <vt:lpstr>Robotic Equipment Expenditures Editing - Online Reporting Instrument</vt:lpstr>
      <vt:lpstr>Analyst Review of Reported Robotic Equipment Expenditures Data</vt:lpstr>
      <vt:lpstr>Analyst Edits of Reported Data</vt:lpstr>
      <vt:lpstr>2018 ACES Response Rates</vt:lpstr>
      <vt:lpstr>Robotics Responses</vt:lpstr>
      <vt:lpstr>2018 ACES  Published Estimates  and  Robotic Equipment Expenditures</vt:lpstr>
      <vt:lpstr>ACES Equipment and Structure Expenditures Published Estimates</vt:lpstr>
      <vt:lpstr>Example – Equipment Expenditures by Sampled NAICS compared to NAICS segment </vt:lpstr>
      <vt:lpstr>Robotic Equipment Expenditure Estimates</vt:lpstr>
      <vt:lpstr>Imputation for Missing Robotic Equipment Expenditures</vt:lpstr>
      <vt:lpstr>PowerPoint Presentation</vt:lpstr>
      <vt:lpstr>PowerPoint Presentation</vt:lpstr>
      <vt:lpstr>PowerPoint Presentation</vt:lpstr>
      <vt:lpstr>PowerPoint Presentation</vt:lpstr>
      <vt:lpstr>Industry Descriptions</vt:lpstr>
      <vt:lpstr>PowerPoint Presentation</vt:lpstr>
      <vt:lpstr>PowerPoint Presentation</vt:lpstr>
      <vt:lpstr>PowerPoint Presentation</vt:lpstr>
      <vt:lpstr>Census Contacts</vt:lpstr>
    </vt:vector>
  </TitlesOfParts>
  <Company>Bureau of the Census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Expenditures For Robotics 2018 Annual Capital Expenditures Survey (ACES)</dc:title>
  <dc:creator>Valerie Cherry Mastalski (CENSUS/EWD FED)</dc:creator>
  <cp:lastModifiedBy>Valerie Cherry Mastalski (CENSUS/EWD FED)</cp:lastModifiedBy>
  <cp:revision>78</cp:revision>
  <dcterms:created xsi:type="dcterms:W3CDTF">2020-08-28T15:14:56Z</dcterms:created>
  <dcterms:modified xsi:type="dcterms:W3CDTF">2020-09-28T12:49:21Z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0x01010036213640342B0D4180DE23B27D24F75A</vt:lpwstr>
  </property>
  <property fmtid="{D5CDD505-2E9C-101B-9397-08002B2CF9AE}" pid="3" name="_dlc_DocIdItemGuid">
    <vt:lpwstr>7e545a38-8323-4920-9589-77786d0b2dfb</vt:lpwstr>
  </property>
</Properties>
</file>